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89" r:id="rId4"/>
    <p:sldId id="287" r:id="rId5"/>
    <p:sldId id="285" r:id="rId6"/>
    <p:sldId id="258" r:id="rId7"/>
    <p:sldId id="259" r:id="rId8"/>
    <p:sldId id="260" r:id="rId9"/>
    <p:sldId id="261" r:id="rId10"/>
    <p:sldId id="262" r:id="rId11"/>
    <p:sldId id="266" r:id="rId12"/>
    <p:sldId id="291" r:id="rId13"/>
    <p:sldId id="267" r:id="rId14"/>
    <p:sldId id="268" r:id="rId15"/>
    <p:sldId id="269" r:id="rId16"/>
    <p:sldId id="277" r:id="rId17"/>
    <p:sldId id="272" r:id="rId18"/>
    <p:sldId id="273" r:id="rId19"/>
    <p:sldId id="275" r:id="rId20"/>
    <p:sldId id="279" r:id="rId21"/>
    <p:sldId id="280" r:id="rId22"/>
    <p:sldId id="292" r:id="rId23"/>
    <p:sldId id="282" r:id="rId24"/>
    <p:sldId id="288" r:id="rId25"/>
    <p:sldId id="28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rdiaUPC" panose="020B0304020202020204" pitchFamily="34" charset="-34"/>
      <p:regular r:id="rId32"/>
      <p:bold r:id="rId33"/>
      <p:italic r:id="rId34"/>
      <p:boldItalic r:id="rId35"/>
    </p:embeddedFont>
    <p:embeddedFont>
      <p:font typeface="Helvetica Neue" panose="02000503000000020004" pitchFamily="2" charset="0"/>
      <p:regular r:id="rId36"/>
      <p:bold r:id="rId37"/>
      <p:italic r:id="rId38"/>
      <p:boldItalic r:id="rId39"/>
    </p:embeddedFont>
    <p:embeddedFont>
      <p:font typeface="Overpass" pitchFamily="2" charset="77"/>
      <p:regular r:id="rId40"/>
      <p:bold r:id="rId41"/>
      <p:italic r:id="rId42"/>
      <p:boldItalic r:id="rId43"/>
    </p:embeddedFont>
    <p:embeddedFont>
      <p:font typeface="Overpass Medium" pitchFamily="2" charset="77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OEQiZK0a+4IT6mMDyxgfkSPPB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E2E"/>
    <a:srgbClr val="003262"/>
    <a:srgbClr val="F5F5F5"/>
    <a:srgbClr val="484949"/>
    <a:srgbClr val="4DA0FF"/>
    <a:srgbClr val="FFA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68A3B6-E24F-4187-A272-24F30385405F}">
  <a:tblStyle styleId="{0968A3B6-E24F-4187-A272-24F3038540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69456"/>
  </p:normalViewPr>
  <p:slideViewPr>
    <p:cSldViewPr snapToGrid="0">
      <p:cViewPr varScale="1">
        <p:scale>
          <a:sx n="82" d="100"/>
          <a:sy n="82" d="100"/>
        </p:scale>
        <p:origin x="2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1c255183a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g251c255183a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51c255183a_0_222:notes"/>
          <p:cNvSpPr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t>1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a4ed0a8905_19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g1a4ed0a8905_19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a4ed0a8905_19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g1a4ed0a8905_19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45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51c255183a_0_30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sz="3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g251c255183a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dk1"/>
              </a:solidFill>
            </a:endParaRPr>
          </a:p>
        </p:txBody>
      </p:sp>
      <p:sp>
        <p:nvSpPr>
          <p:cNvPr id="270" name="Google Shape;2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08d18ded0_0_14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b="0" dirty="0">
              <a:effectLst/>
            </a:endParaRPr>
          </a:p>
        </p:txBody>
      </p:sp>
      <p:sp>
        <p:nvSpPr>
          <p:cNvPr id="277" name="Google Shape;277;g2008d18ded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6e9332b32_0_291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sz="3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g216e9332b32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7f7dafd38_0_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g247f7dafd3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214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7f7dafd38_0_16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300" dirty="0"/>
          </a:p>
        </p:txBody>
      </p:sp>
      <p:sp>
        <p:nvSpPr>
          <p:cNvPr id="341" name="Google Shape;341;g247f7dafd3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7f7dafd38_0_2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352" name="Google Shape;352;g247f7dafd3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084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16e9332b32_0_38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800" b="0" dirty="0">
              <a:effectLst/>
            </a:endParaRPr>
          </a:p>
        </p:txBody>
      </p:sp>
      <p:sp>
        <p:nvSpPr>
          <p:cNvPr id="364" name="Google Shape;364;g216e9332b32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lang="en-U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0544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15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33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457200" lvl="0" indent="-228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7f7dafd3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g247f7dafd3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7f7dafd3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g247f7dafd3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51c255183a_0_66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251c255183a_0_66"/>
          <p:cNvSpPr txBox="1">
            <a:spLocks noGrp="1"/>
          </p:cNvSpPr>
          <p:nvPr>
            <p:ph type="body" idx="1"/>
          </p:nvPr>
        </p:nvSpPr>
        <p:spPr>
          <a:xfrm>
            <a:off x="415740" y="2387785"/>
            <a:ext cx="113604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51c255183a_0_96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251c255183a_0_96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51c255183a_0_96"/>
          <p:cNvSpPr txBox="1">
            <a:spLocks noGrp="1"/>
          </p:cNvSpPr>
          <p:nvPr>
            <p:ph type="body" idx="2"/>
          </p:nvPr>
        </p:nvSpPr>
        <p:spPr>
          <a:xfrm>
            <a:off x="415440" y="43041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51c255183a_0_100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251c255183a_0_100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251c255183a_0_100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251c255183a_0_100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51c255183a_0_100"/>
          <p:cNvSpPr txBox="1">
            <a:spLocks noGrp="1"/>
          </p:cNvSpPr>
          <p:nvPr>
            <p:ph type="body" idx="4"/>
          </p:nvPr>
        </p:nvSpPr>
        <p:spPr>
          <a:xfrm>
            <a:off x="62366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1c255183a_0_106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51c255183a_0_106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251c255183a_0_106"/>
          <p:cNvSpPr txBox="1">
            <a:spLocks noGrp="1"/>
          </p:cNvSpPr>
          <p:nvPr>
            <p:ph type="body" idx="2"/>
          </p:nvPr>
        </p:nvSpPr>
        <p:spPr>
          <a:xfrm>
            <a:off x="42566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251c255183a_0_106"/>
          <p:cNvSpPr txBox="1">
            <a:spLocks noGrp="1"/>
          </p:cNvSpPr>
          <p:nvPr>
            <p:ph type="body" idx="3"/>
          </p:nvPr>
        </p:nvSpPr>
        <p:spPr>
          <a:xfrm>
            <a:off x="80978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251c255183a_0_106"/>
          <p:cNvSpPr txBox="1">
            <a:spLocks noGrp="1"/>
          </p:cNvSpPr>
          <p:nvPr>
            <p:ph type="body" idx="4"/>
          </p:nvPr>
        </p:nvSpPr>
        <p:spPr>
          <a:xfrm>
            <a:off x="4154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51c255183a_0_106"/>
          <p:cNvSpPr txBox="1">
            <a:spLocks noGrp="1"/>
          </p:cNvSpPr>
          <p:nvPr>
            <p:ph type="body" idx="5"/>
          </p:nvPr>
        </p:nvSpPr>
        <p:spPr>
          <a:xfrm>
            <a:off x="42566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251c255183a_0_106"/>
          <p:cNvSpPr txBox="1">
            <a:spLocks noGrp="1"/>
          </p:cNvSpPr>
          <p:nvPr>
            <p:ph type="body" idx="6"/>
          </p:nvPr>
        </p:nvSpPr>
        <p:spPr>
          <a:xfrm>
            <a:off x="80978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07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1c255183a_0_235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51c255183a_0_235"/>
          <p:cNvSpPr txBox="1">
            <a:spLocks noGrp="1"/>
          </p:cNvSpPr>
          <p:nvPr>
            <p:ph type="subTitle" idx="1"/>
          </p:nvPr>
        </p:nvSpPr>
        <p:spPr>
          <a:xfrm>
            <a:off x="415440" y="2349360"/>
            <a:ext cx="113604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3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1c255183a_0_238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51c255183a_0_238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113604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23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1c255183a_0_241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51c255183a_0_241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51c255183a_0_241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814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1c255183a_0_245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465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1c255183a_0_247"/>
          <p:cNvSpPr txBox="1">
            <a:spLocks noGrp="1"/>
          </p:cNvSpPr>
          <p:nvPr>
            <p:ph type="subTitle" idx="1"/>
          </p:nvPr>
        </p:nvSpPr>
        <p:spPr>
          <a:xfrm>
            <a:off x="415440" y="593280"/>
            <a:ext cx="11360400" cy="6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55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1c255183a_0_249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51c255183a_0_249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51c255183a_0_249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51c255183a_0_249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55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CD6D156-9928-5B14-231A-6B1013C80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3983" y="145635"/>
            <a:ext cx="1880715" cy="627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779521-C29B-0587-FEC8-D2B9F7EB2F55}"/>
              </a:ext>
            </a:extLst>
          </p:cNvPr>
          <p:cNvSpPr/>
          <p:nvPr userDrawn="1"/>
        </p:nvSpPr>
        <p:spPr>
          <a:xfrm>
            <a:off x="48591" y="53009"/>
            <a:ext cx="989496" cy="808382"/>
          </a:xfrm>
          <a:prstGeom prst="rect">
            <a:avLst/>
          </a:prstGeom>
          <a:solidFill>
            <a:srgbClr val="00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1c255183a_0_254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51c255183a_0_254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51c255183a_0_254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51c255183a_0_254"/>
          <p:cNvSpPr txBox="1">
            <a:spLocks noGrp="1"/>
          </p:cNvSpPr>
          <p:nvPr>
            <p:ph type="body" idx="3"/>
          </p:nvPr>
        </p:nvSpPr>
        <p:spPr>
          <a:xfrm>
            <a:off x="62366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21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1c255183a_0_259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51c255183a_0_259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251c255183a_0_259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51c255183a_0_259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8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1c255183a_0_264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51c255183a_0_264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51c255183a_0_264"/>
          <p:cNvSpPr txBox="1">
            <a:spLocks noGrp="1"/>
          </p:cNvSpPr>
          <p:nvPr>
            <p:ph type="body" idx="2"/>
          </p:nvPr>
        </p:nvSpPr>
        <p:spPr>
          <a:xfrm>
            <a:off x="415440" y="43041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08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1c255183a_0_268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51c255183a_0_268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51c255183a_0_268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51c255183a_0_268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51c255183a_0_268"/>
          <p:cNvSpPr txBox="1">
            <a:spLocks noGrp="1"/>
          </p:cNvSpPr>
          <p:nvPr>
            <p:ph type="body" idx="4"/>
          </p:nvPr>
        </p:nvSpPr>
        <p:spPr>
          <a:xfrm>
            <a:off x="62366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559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1c255183a_0_274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51c255183a_0_274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51c255183a_0_274"/>
          <p:cNvSpPr txBox="1">
            <a:spLocks noGrp="1"/>
          </p:cNvSpPr>
          <p:nvPr>
            <p:ph type="body" idx="2"/>
          </p:nvPr>
        </p:nvSpPr>
        <p:spPr>
          <a:xfrm>
            <a:off x="42566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51c255183a_0_274"/>
          <p:cNvSpPr txBox="1">
            <a:spLocks noGrp="1"/>
          </p:cNvSpPr>
          <p:nvPr>
            <p:ph type="body" idx="3"/>
          </p:nvPr>
        </p:nvSpPr>
        <p:spPr>
          <a:xfrm>
            <a:off x="8097840" y="23493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251c255183a_0_274"/>
          <p:cNvSpPr txBox="1">
            <a:spLocks noGrp="1"/>
          </p:cNvSpPr>
          <p:nvPr>
            <p:ph type="body" idx="4"/>
          </p:nvPr>
        </p:nvSpPr>
        <p:spPr>
          <a:xfrm>
            <a:off x="4154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51c255183a_0_274"/>
          <p:cNvSpPr txBox="1">
            <a:spLocks noGrp="1"/>
          </p:cNvSpPr>
          <p:nvPr>
            <p:ph type="body" idx="5"/>
          </p:nvPr>
        </p:nvSpPr>
        <p:spPr>
          <a:xfrm>
            <a:off x="42566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51c255183a_0_274"/>
          <p:cNvSpPr txBox="1">
            <a:spLocks noGrp="1"/>
          </p:cNvSpPr>
          <p:nvPr>
            <p:ph type="body" idx="6"/>
          </p:nvPr>
        </p:nvSpPr>
        <p:spPr>
          <a:xfrm>
            <a:off x="8097840" y="4304160"/>
            <a:ext cx="3657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92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251c255183a_0_70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251c255183a_0_70"/>
          <p:cNvSpPr txBox="1">
            <a:spLocks noGrp="1"/>
          </p:cNvSpPr>
          <p:nvPr>
            <p:ph type="subTitle" idx="1"/>
          </p:nvPr>
        </p:nvSpPr>
        <p:spPr>
          <a:xfrm>
            <a:off x="415740" y="2387785"/>
            <a:ext cx="113604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51c255183a_0_73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251c255183a_0_73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251c255183a_0_73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51c255183a_0_77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51c255183a_0_79"/>
          <p:cNvSpPr txBox="1">
            <a:spLocks noGrp="1"/>
          </p:cNvSpPr>
          <p:nvPr>
            <p:ph type="subTitle" idx="1"/>
          </p:nvPr>
        </p:nvSpPr>
        <p:spPr>
          <a:xfrm>
            <a:off x="415440" y="593280"/>
            <a:ext cx="11360400" cy="6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51c255183a_0_81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251c255183a_0_81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251c255183a_0_81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251c255183a_0_81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51c255183a_0_86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251c255183a_0_86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251c255183a_0_86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251c255183a_0_86"/>
          <p:cNvSpPr txBox="1">
            <a:spLocks noGrp="1"/>
          </p:cNvSpPr>
          <p:nvPr>
            <p:ph type="body" idx="3"/>
          </p:nvPr>
        </p:nvSpPr>
        <p:spPr>
          <a:xfrm>
            <a:off x="6236640" y="43041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51c255183a_0_91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251c255183a_0_91"/>
          <p:cNvSpPr txBox="1">
            <a:spLocks noGrp="1"/>
          </p:cNvSpPr>
          <p:nvPr>
            <p:ph type="body" idx="1"/>
          </p:nvPr>
        </p:nvSpPr>
        <p:spPr>
          <a:xfrm>
            <a:off x="4154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251c255183a_0_91"/>
          <p:cNvSpPr txBox="1">
            <a:spLocks noGrp="1"/>
          </p:cNvSpPr>
          <p:nvPr>
            <p:ph type="body" idx="2"/>
          </p:nvPr>
        </p:nvSpPr>
        <p:spPr>
          <a:xfrm>
            <a:off x="6236640" y="2349360"/>
            <a:ext cx="55437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51c255183a_0_91"/>
          <p:cNvSpPr txBox="1">
            <a:spLocks noGrp="1"/>
          </p:cNvSpPr>
          <p:nvPr>
            <p:ph type="body" idx="3"/>
          </p:nvPr>
        </p:nvSpPr>
        <p:spPr>
          <a:xfrm>
            <a:off x="415440" y="4304160"/>
            <a:ext cx="113604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51c255183a_0_60"/>
          <p:cNvSpPr/>
          <p:nvPr/>
        </p:nvSpPr>
        <p:spPr>
          <a:xfrm>
            <a:off x="-76202" y="-18350"/>
            <a:ext cx="12339900" cy="930300"/>
          </a:xfrm>
          <a:prstGeom prst="rect">
            <a:avLst/>
          </a:prstGeom>
          <a:solidFill>
            <a:srgbClr val="003262"/>
          </a:solidFill>
          <a:ln>
            <a:noFill/>
          </a:ln>
          <a:effectLst>
            <a:outerShdw blurRad="63500" dist="37674" dir="2700000">
              <a:srgbClr val="808080">
                <a:alpha val="3529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251c255183a_0_60"/>
          <p:cNvSpPr txBox="1">
            <a:spLocks noGrp="1"/>
          </p:cNvSpPr>
          <p:nvPr>
            <p:ph type="title"/>
          </p:nvPr>
        </p:nvSpPr>
        <p:spPr>
          <a:xfrm>
            <a:off x="415790" y="593280"/>
            <a:ext cx="113604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251c255183a_0_60"/>
          <p:cNvSpPr txBox="1">
            <a:spLocks noGrp="1"/>
          </p:cNvSpPr>
          <p:nvPr>
            <p:ph type="body" idx="1"/>
          </p:nvPr>
        </p:nvSpPr>
        <p:spPr>
          <a:xfrm>
            <a:off x="415740" y="2387785"/>
            <a:ext cx="113604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g251c255183a_0_60"/>
          <p:cNvSpPr txBox="1">
            <a:spLocks noGrp="1"/>
          </p:cNvSpPr>
          <p:nvPr>
            <p:ph type="sldNum" idx="12"/>
          </p:nvPr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4;g251c255183a_0_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0475" y="81050"/>
            <a:ext cx="731500" cy="7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02DC12B-832F-C121-266B-ACB430C285A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53983" y="145635"/>
            <a:ext cx="1880715" cy="627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376CB9-FEFE-E28D-4FDB-4AB90C875C36}"/>
              </a:ext>
            </a:extLst>
          </p:cNvPr>
          <p:cNvSpPr/>
          <p:nvPr userDrawn="1"/>
        </p:nvSpPr>
        <p:spPr>
          <a:xfrm>
            <a:off x="48591" y="53009"/>
            <a:ext cx="989496" cy="808382"/>
          </a:xfrm>
          <a:prstGeom prst="rect">
            <a:avLst/>
          </a:prstGeom>
          <a:solidFill>
            <a:srgbClr val="00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1c255183a_0_230"/>
          <p:cNvSpPr txBox="1">
            <a:spLocks noGrp="1"/>
          </p:cNvSpPr>
          <p:nvPr>
            <p:ph type="ftr" idx="11"/>
          </p:nvPr>
        </p:nvSpPr>
        <p:spPr>
          <a:xfrm>
            <a:off x="203040" y="6629400"/>
            <a:ext cx="4978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g251c255183a_0_2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g251c255183a_0_2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67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github.com/ucb-bar/RoS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qtMBSd9bbM?feature=oembed" TargetMode="External"/><Relationship Id="rId6" Type="http://schemas.openxmlformats.org/officeDocument/2006/relationships/hyperlink" Target="https://youtu.be/AqtMBSd9bbM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0.png"/><Relationship Id="rId5" Type="http://schemas.microsoft.com/office/2007/relationships/media" Target="../media/media3.mp4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9tQPMVSEhU?feature=oembed" TargetMode="External"/><Relationship Id="rId5" Type="http://schemas.openxmlformats.org/officeDocument/2006/relationships/hyperlink" Target="https://youtu.be/F9tQPMVSEhU" TargetMode="Externa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cb-bar/RoS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ucb-bar.github.io/RoSE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1c255183a_0_222"/>
          <p:cNvSpPr/>
          <p:nvPr/>
        </p:nvSpPr>
        <p:spPr>
          <a:xfrm>
            <a:off x="88900" y="88900"/>
            <a:ext cx="12014200" cy="4138209"/>
          </a:xfrm>
          <a:prstGeom prst="rect">
            <a:avLst/>
          </a:prstGeom>
          <a:solidFill>
            <a:srgbClr val="003262"/>
          </a:solidFill>
          <a:ln>
            <a:noFill/>
          </a:ln>
          <a:effectLst>
            <a:outerShdw blurRad="63500" dist="37674" dir="2700000">
              <a:srgbClr val="808080">
                <a:alpha val="345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51c255183a_0_222"/>
          <p:cNvSpPr/>
          <p:nvPr/>
        </p:nvSpPr>
        <p:spPr>
          <a:xfrm>
            <a:off x="0" y="158902"/>
            <a:ext cx="12106887" cy="1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/>
                <a:ea typeface="Overpass"/>
                <a:cs typeface="Overpass"/>
                <a:sym typeface="Overpas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/>
                <a:ea typeface="Overpass"/>
                <a:cs typeface="Overpass"/>
                <a:sym typeface="Overpass"/>
              </a:rPr>
              <a:t>RoSÉ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A Hardware-Software Co-Simulation Infrastructure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Enabling Pre-Silicon Full-Stack </a:t>
            </a:r>
            <a:r>
              <a:rPr kumimoji="0" lang="en-US" sz="32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Ro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botics </a:t>
            </a:r>
            <a:r>
              <a:rPr kumimoji="0" lang="en-US" sz="32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S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oC </a:t>
            </a:r>
            <a:r>
              <a:rPr kumimoji="0" lang="en-US" sz="32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E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valuation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</a:t>
            </a:r>
            <a:b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US" sz="900">
              <a:solidFill>
                <a:schemeClr val="bg2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US" sz="900">
              <a:solidFill>
                <a:schemeClr val="bg2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lvl="5" algn="ctr">
              <a:buSzPts val="2400"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Dima Nikiforov, Kris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Shengjun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Dong,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Chengyi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Lux Zhang,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Seah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Kim,</a:t>
            </a:r>
          </a:p>
          <a:p>
            <a:pPr lvl="5" algn="ctr">
              <a:buSzPts val="2400"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Borivoje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Nikolic,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Yakun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verpass Medium"/>
                <a:ea typeface="Overpass Medium"/>
                <a:cs typeface="Overpass Medium"/>
                <a:sym typeface="Overpass Medium"/>
              </a:rPr>
              <a:t> Sophia Shao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4" name="Google Shape;378;p59">
            <a:extLst>
              <a:ext uri="{FF2B5EF4-FFF2-40B4-BE49-F238E27FC236}">
                <a16:creationId xmlns:a16="http://schemas.microsoft.com/office/drawing/2014/main" id="{88251C55-4748-CFD3-F2B4-E1D3AA3513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4996"/>
          <a:stretch/>
        </p:blipFill>
        <p:spPr>
          <a:xfrm>
            <a:off x="8582263" y="5576905"/>
            <a:ext cx="1318375" cy="13268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7;p59">
            <a:extLst>
              <a:ext uri="{FF2B5EF4-FFF2-40B4-BE49-F238E27FC236}">
                <a16:creationId xmlns:a16="http://schemas.microsoft.com/office/drawing/2014/main" id="{3ED556B2-838E-7430-9E08-C6841F438782}"/>
              </a:ext>
            </a:extLst>
          </p:cNvPr>
          <p:cNvSpPr txBox="1"/>
          <p:nvPr/>
        </p:nvSpPr>
        <p:spPr>
          <a:xfrm>
            <a:off x="4377664" y="5989744"/>
            <a:ext cx="59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sng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github.com/ucb-bar/RoSE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79;p59">
            <a:extLst>
              <a:ext uri="{FF2B5EF4-FFF2-40B4-BE49-F238E27FC236}">
                <a16:creationId xmlns:a16="http://schemas.microsoft.com/office/drawing/2014/main" id="{D5C17FD0-AE31-B2DF-14AC-BCF24716CFD7}"/>
              </a:ext>
            </a:extLst>
          </p:cNvPr>
          <p:cNvSpPr/>
          <p:nvPr/>
        </p:nvSpPr>
        <p:spPr>
          <a:xfrm>
            <a:off x="663381" y="1845897"/>
            <a:ext cx="28698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tabLst/>
              <a:defRPr/>
            </a:pPr>
            <a:endParaRPr kumimoji="0" lang="en-US" sz="294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A picture containing cat, mammal, silhouette&#10;&#10;Description automatically generated">
            <a:extLst>
              <a:ext uri="{FF2B5EF4-FFF2-40B4-BE49-F238E27FC236}">
                <a16:creationId xmlns:a16="http://schemas.microsoft.com/office/drawing/2014/main" id="{B937FD16-E960-CA32-1EEC-F48B2BBA2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11" y="5914104"/>
            <a:ext cx="609610" cy="609610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FD39479-364D-92AD-5C1D-326F48D38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12" y="5849020"/>
            <a:ext cx="2219336" cy="739778"/>
          </a:xfrm>
          <a:prstGeom prst="rect">
            <a:avLst/>
          </a:prstGeom>
        </p:spPr>
      </p:pic>
      <p:pic>
        <p:nvPicPr>
          <p:cNvPr id="9" name="Google Shape;378;p59">
            <a:extLst>
              <a:ext uri="{FF2B5EF4-FFF2-40B4-BE49-F238E27FC236}">
                <a16:creationId xmlns:a16="http://schemas.microsoft.com/office/drawing/2014/main" id="{110C3E23-BD16-23E7-6AA1-950CB0BF1E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50"/>
          <a:stretch/>
        </p:blipFill>
        <p:spPr>
          <a:xfrm>
            <a:off x="10972803" y="5578483"/>
            <a:ext cx="1405190" cy="132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8;p59">
            <a:extLst>
              <a:ext uri="{FF2B5EF4-FFF2-40B4-BE49-F238E27FC236}">
                <a16:creationId xmlns:a16="http://schemas.microsoft.com/office/drawing/2014/main" id="{FDC98FFE-7942-006E-8402-4C53F00461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913" r="40088"/>
          <a:stretch/>
        </p:blipFill>
        <p:spPr>
          <a:xfrm>
            <a:off x="9811805" y="5587910"/>
            <a:ext cx="1212649" cy="132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a4ed0a8905_19_64"/>
          <p:cNvSpPr txBox="1"/>
          <p:nvPr/>
        </p:nvSpPr>
        <p:spPr>
          <a:xfrm>
            <a:off x="11296440" y="6333120"/>
            <a:ext cx="731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CD2DD0-0AB6-441B-1562-7421EB226859}"/>
              </a:ext>
            </a:extLst>
          </p:cNvPr>
          <p:cNvSpPr/>
          <p:nvPr/>
        </p:nvSpPr>
        <p:spPr>
          <a:xfrm>
            <a:off x="4877033" y="1150100"/>
            <a:ext cx="2321827" cy="2321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Overpass" panose="020B0604020202020204" charset="0"/>
              </a:rPr>
              <a:t>Closed Loop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449C9A-EEFD-3B5C-13A5-AE860270873D}"/>
              </a:ext>
            </a:extLst>
          </p:cNvPr>
          <p:cNvSpPr/>
          <p:nvPr/>
        </p:nvSpPr>
        <p:spPr>
          <a:xfrm>
            <a:off x="2908686" y="3956174"/>
            <a:ext cx="2321827" cy="2321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Overpass" panose="020B0604020202020204" charset="0"/>
              </a:rPr>
              <a:t>Full</a:t>
            </a:r>
            <a:br>
              <a:rPr lang="en-US" sz="3600" b="1">
                <a:latin typeface="Overpass" panose="020B0604020202020204" charset="0"/>
              </a:rPr>
            </a:br>
            <a:r>
              <a:rPr lang="en-US" sz="3600" b="1">
                <a:latin typeface="Overpass" panose="020B0604020202020204" charset="0"/>
              </a:rPr>
              <a:t>Stack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ACE668-A19F-6942-973D-86442A1D99F9}"/>
              </a:ext>
            </a:extLst>
          </p:cNvPr>
          <p:cNvSpPr/>
          <p:nvPr/>
        </p:nvSpPr>
        <p:spPr>
          <a:xfrm>
            <a:off x="6845380" y="3956173"/>
            <a:ext cx="2321827" cy="2321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Overpass" panose="020B0604020202020204" charset="0"/>
              </a:rPr>
              <a:t>Pre-Silicon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AEE9A-496F-6D2A-0AF3-7CF5B4C404B4}"/>
              </a:ext>
            </a:extLst>
          </p:cNvPr>
          <p:cNvSpPr/>
          <p:nvPr/>
        </p:nvSpPr>
        <p:spPr>
          <a:xfrm>
            <a:off x="4877032" y="3096412"/>
            <a:ext cx="2321827" cy="2321827"/>
          </a:xfrm>
          <a:prstGeom prst="ellipse">
            <a:avLst/>
          </a:prstGeom>
          <a:solidFill>
            <a:srgbClr val="A42E2E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0" u="none" strike="noStrike" cap="none" err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endParaRPr lang="en-US" sz="4400" b="1">
              <a:latin typeface="Overpass" panose="020B0604020202020204" charset="0"/>
            </a:endParaRPr>
          </a:p>
        </p:txBody>
      </p:sp>
      <p:sp>
        <p:nvSpPr>
          <p:cNvPr id="6" name="Google Shape;154;p8">
            <a:extLst>
              <a:ext uri="{FF2B5EF4-FFF2-40B4-BE49-F238E27FC236}">
                <a16:creationId xmlns:a16="http://schemas.microsoft.com/office/drawing/2014/main" id="{359AEB40-8D79-0E8B-913E-5B98C8DB1B4C}"/>
              </a:ext>
            </a:extLst>
          </p:cNvPr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Our Solution: </a:t>
            </a:r>
            <a:r>
              <a:rPr lang="en-US" sz="3000" b="1" i="0" u="none" strike="noStrike" cap="none" err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lang="en-US"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a4ed0a8905_19_64"/>
          <p:cNvSpPr txBox="1"/>
          <p:nvPr/>
        </p:nvSpPr>
        <p:spPr>
          <a:xfrm>
            <a:off x="11296440" y="6333120"/>
            <a:ext cx="731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g1a4ed0a8905_19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48200"/>
            <a:ext cx="11887201" cy="4312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4;p8">
            <a:extLst>
              <a:ext uri="{FF2B5EF4-FFF2-40B4-BE49-F238E27FC236}">
                <a16:creationId xmlns:a16="http://schemas.microsoft.com/office/drawing/2014/main" id="{96C4A9F3-B7A2-1A66-751C-2BA9252AFBED}"/>
              </a:ext>
            </a:extLst>
          </p:cNvPr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Our Solution: </a:t>
            </a:r>
            <a:r>
              <a:rPr lang="en-US" sz="3000" b="1" i="0" u="none" strike="noStrike" cap="none" err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lang="en-US"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76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415440" y="1554120"/>
            <a:ext cx="9871920" cy="22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Motivation</a:t>
            </a:r>
            <a:endParaRPr lang="en-US"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marR="0" lvl="0" indent="-4906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Overpass"/>
              <a:buChar char="●"/>
              <a:tabLst/>
              <a:defRPr/>
            </a:pPr>
            <a:r>
              <a:rPr lang="en-US" sz="2940" err="1">
                <a:solidFill>
                  <a:schemeClr val="tx1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2940">
                <a:solidFill>
                  <a:schemeClr val="tx1"/>
                </a:solidFill>
                <a:latin typeface="Overpass"/>
                <a:ea typeface="Overpass"/>
                <a:cs typeface="Overpass"/>
                <a:sym typeface="Overpass"/>
              </a:rPr>
              <a:t> Framework</a:t>
            </a:r>
          </a:p>
          <a:p>
            <a:pPr marL="609480" indent="-490679"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chemeClr val="bg1">
                    <a:lumMod val="65000"/>
                  </a:schemeClr>
                </a:solidFill>
                <a:latin typeface="Overpass"/>
                <a:ea typeface="Overpass"/>
                <a:cs typeface="Overpass"/>
                <a:sym typeface="Overpass"/>
              </a:rPr>
              <a:t>End-to-End Workload Evaluation</a:t>
            </a:r>
            <a:endParaRPr lang="en-US" sz="294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Questions</a:t>
            </a:r>
            <a:endParaRPr lang="en-US"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lang="en-US"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6081AA7B-42E2-82C9-3E1E-80AB8F77AA0D}"/>
              </a:ext>
            </a:extLst>
          </p:cNvPr>
          <p:cNvSpPr/>
          <p:nvPr/>
        </p:nvSpPr>
        <p:spPr>
          <a:xfrm>
            <a:off x="512340" y="23058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Agenda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/>
        </p:nvSpPr>
        <p:spPr>
          <a:xfrm>
            <a:off x="11296440" y="6333120"/>
            <a:ext cx="73152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509508" y="22743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000"/>
            </a:pPr>
            <a:r>
              <a:rPr lang="en-US" sz="3000" b="1" i="0" u="none" strike="noStrike" cap="none" err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: Infrastructure</a:t>
            </a:r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813" y="1501857"/>
            <a:ext cx="11244375" cy="435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/>
          <p:nvPr/>
        </p:nvSpPr>
        <p:spPr>
          <a:xfrm>
            <a:off x="11296440" y="6333120"/>
            <a:ext cx="73152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509508" y="23976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err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: User Flow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16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307337" y="952920"/>
            <a:ext cx="7262382" cy="562763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6"/>
          <p:cNvSpPr txBox="1"/>
          <p:nvPr/>
        </p:nvSpPr>
        <p:spPr>
          <a:xfrm>
            <a:off x="661350" y="2310150"/>
            <a:ext cx="209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6"/>
          <p:cNvSpPr txBox="1"/>
          <p:nvPr/>
        </p:nvSpPr>
        <p:spPr>
          <a:xfrm>
            <a:off x="442600" y="2478200"/>
            <a:ext cx="26919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Development Environment</a:t>
            </a:r>
            <a:endParaRPr sz="2940" b="0" i="0" u="none" strike="noStrike" cap="non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531600" y="4904525"/>
            <a:ext cx="26919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Simulation</a:t>
            </a:r>
            <a:br>
              <a:rPr lang="en-US" sz="294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-US" sz="294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Deployment</a:t>
            </a:r>
            <a:endParaRPr sz="2940" b="0" i="0" u="none" strike="noStrike" cap="none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1c255183a_0_300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g251c255183a_0_300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picture containing graphics, graphic design, font, screenshot&#10;&#10;Description automatically generated">
            <a:extLst>
              <a:ext uri="{FF2B5EF4-FFF2-40B4-BE49-F238E27FC236}">
                <a16:creationId xmlns:a16="http://schemas.microsoft.com/office/drawing/2014/main" id="{CC9002F5-05BF-A301-E1EB-9B460F171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803"/>
          <a:stretch/>
        </p:blipFill>
        <p:spPr>
          <a:xfrm>
            <a:off x="355890" y="5497551"/>
            <a:ext cx="2504034" cy="737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D8043-ED6C-0B05-DE30-A242650190B7}"/>
              </a:ext>
            </a:extLst>
          </p:cNvPr>
          <p:cNvSpPr txBox="1"/>
          <p:nvPr/>
        </p:nvSpPr>
        <p:spPr>
          <a:xfrm>
            <a:off x="582380" y="2053335"/>
            <a:ext cx="2385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err="1">
                <a:solidFill>
                  <a:srgbClr val="48494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AirSim</a:t>
            </a:r>
            <a:endParaRPr lang="en-US" sz="7000">
              <a:solidFill>
                <a:srgbClr val="484949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0" name="Google Shape;248;p16">
            <a:extLst>
              <a:ext uri="{FF2B5EF4-FFF2-40B4-BE49-F238E27FC236}">
                <a16:creationId xmlns:a16="http://schemas.microsoft.com/office/drawing/2014/main" id="{D9B67D99-4282-ED8A-1670-DC25BBD46581}"/>
              </a:ext>
            </a:extLst>
          </p:cNvPr>
          <p:cNvSpPr txBox="1"/>
          <p:nvPr/>
        </p:nvSpPr>
        <p:spPr>
          <a:xfrm>
            <a:off x="509508" y="23976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err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 i</a:t>
            </a:r>
            <a:r>
              <a:rPr lang="en-US" sz="30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n Action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nline Media 2" descr="Co-Simulation Demo with Drone in a S-shape Valley">
            <a:hlinkClick r:id="" action="ppaction://media"/>
            <a:extLst>
              <a:ext uri="{FF2B5EF4-FFF2-40B4-BE49-F238E27FC236}">
                <a16:creationId xmlns:a16="http://schemas.microsoft.com/office/drawing/2014/main" id="{550A0ADD-9017-EF80-F367-A4473B1570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59706" y="1611566"/>
            <a:ext cx="8182949" cy="4623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1E99E-9057-0351-FFB7-92A882F995AA}"/>
              </a:ext>
            </a:extLst>
          </p:cNvPr>
          <p:cNvSpPr txBox="1"/>
          <p:nvPr/>
        </p:nvSpPr>
        <p:spPr>
          <a:xfrm>
            <a:off x="6813347" y="6441431"/>
            <a:ext cx="472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6"/>
              </a:rPr>
              <a:t>https://youtu.be/AqtMBSd9bbM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415440" y="1554120"/>
            <a:ext cx="9871920" cy="22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Motivation</a:t>
            </a: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indent="-490679"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err="1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2940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 Framework</a:t>
            </a:r>
          </a:p>
          <a:p>
            <a:pPr marL="609480" lvl="0" indent="-490679"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End-to-End Workload Evaluation</a:t>
            </a:r>
            <a:endParaRPr lang="en-US"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Questions</a:t>
            </a: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C40F77BE-DC37-721D-E2D2-B291F418C3F8}"/>
              </a:ext>
            </a:extLst>
          </p:cNvPr>
          <p:cNvSpPr/>
          <p:nvPr/>
        </p:nvSpPr>
        <p:spPr>
          <a:xfrm>
            <a:off x="512340" y="23058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Agenda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008d18ded0_0_149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g2008d18ded0_0_149"/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Robotics Workloads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353FF96-48C0-DB9C-8C64-845A1B4C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56" y="1717290"/>
            <a:ext cx="9586933" cy="42475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16e9332b32_0_291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g216e9332b32_0_291"/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Experi</a:t>
            </a:r>
            <a:r>
              <a:rPr lang="en-US" sz="30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mental Setup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D456ED-4F65-9C61-EBAE-6D57E0F89E95}"/>
              </a:ext>
            </a:extLst>
          </p:cNvPr>
          <p:cNvGrpSpPr/>
          <p:nvPr/>
        </p:nvGrpSpPr>
        <p:grpSpPr>
          <a:xfrm>
            <a:off x="978408" y="1841101"/>
            <a:ext cx="3525425" cy="4492019"/>
            <a:chOff x="522700" y="2905404"/>
            <a:chExt cx="2750183" cy="3504223"/>
          </a:xfrm>
        </p:grpSpPr>
        <p:pic>
          <p:nvPicPr>
            <p:cNvPr id="301" name="Google Shape;301;g216e9332b32_0_291"/>
            <p:cNvPicPr preferRelativeResize="0"/>
            <p:nvPr/>
          </p:nvPicPr>
          <p:blipFill rotWithShape="1">
            <a:blip r:embed="rId3">
              <a:alphaModFix/>
            </a:blip>
            <a:srcRect r="50000"/>
            <a:stretch/>
          </p:blipFill>
          <p:spPr>
            <a:xfrm>
              <a:off x="522700" y="2905404"/>
              <a:ext cx="2750183" cy="35042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A1F15E7-A154-0BA5-9B7C-5B9B462129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11820" y="3686161"/>
              <a:ext cx="330300" cy="645024"/>
            </a:xfrm>
            <a:prstGeom prst="straightConnector1">
              <a:avLst/>
            </a:prstGeom>
            <a:ln w="1047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2F63F4-32E1-30A3-446C-9D03D47F8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8930" y="3566519"/>
              <a:ext cx="0" cy="734755"/>
            </a:xfrm>
            <a:prstGeom prst="straightConnector1">
              <a:avLst/>
            </a:prstGeom>
            <a:ln w="1047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2D95930-CEC1-7B8F-F46A-A950B3E306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5740" y="3685120"/>
              <a:ext cx="332943" cy="646065"/>
            </a:xfrm>
            <a:prstGeom prst="straightConnector1">
              <a:avLst/>
            </a:prstGeom>
            <a:ln w="1047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Google Shape;131;p5">
            <a:extLst>
              <a:ext uri="{FF2B5EF4-FFF2-40B4-BE49-F238E27FC236}">
                <a16:creationId xmlns:a16="http://schemas.microsoft.com/office/drawing/2014/main" id="{39110A47-5FE9-F1CD-385C-7E1E4C929B21}"/>
              </a:ext>
            </a:extLst>
          </p:cNvPr>
          <p:cNvSpPr/>
          <p:nvPr/>
        </p:nvSpPr>
        <p:spPr>
          <a:xfrm>
            <a:off x="433361" y="1098430"/>
            <a:ext cx="4644075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Overpass"/>
                <a:sym typeface="Overpass"/>
              </a:rPr>
              <a:t>Environments</a:t>
            </a:r>
            <a:endParaRPr lang="en-US" sz="28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Google Shape;131;p5">
            <a:extLst>
              <a:ext uri="{FF2B5EF4-FFF2-40B4-BE49-F238E27FC236}">
                <a16:creationId xmlns:a16="http://schemas.microsoft.com/office/drawing/2014/main" id="{3D99F357-CD01-C7D4-A9EB-7CA1DD8266C2}"/>
              </a:ext>
            </a:extLst>
          </p:cNvPr>
          <p:cNvSpPr/>
          <p:nvPr/>
        </p:nvSpPr>
        <p:spPr>
          <a:xfrm>
            <a:off x="6096000" y="1098430"/>
            <a:ext cx="4644075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Overpass"/>
                <a:sym typeface="Overpass"/>
              </a:rPr>
              <a:t>SoC Configurations</a:t>
            </a:r>
            <a:endParaRPr lang="en-US" sz="28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Google Shape;131;p5">
            <a:extLst>
              <a:ext uri="{FF2B5EF4-FFF2-40B4-BE49-F238E27FC236}">
                <a16:creationId xmlns:a16="http://schemas.microsoft.com/office/drawing/2014/main" id="{785CE17A-8E63-B292-054F-C2BC405D8268}"/>
              </a:ext>
            </a:extLst>
          </p:cNvPr>
          <p:cNvSpPr/>
          <p:nvPr/>
        </p:nvSpPr>
        <p:spPr>
          <a:xfrm>
            <a:off x="8624887" y="1836483"/>
            <a:ext cx="3167063" cy="4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2">
                    <a:lumMod val="60000"/>
                    <a:lumOff val="40000"/>
                  </a:schemeClr>
                </a:solidFill>
                <a:latin typeface="Overpass"/>
                <a:sym typeface="Overpass"/>
              </a:rPr>
              <a:t>Out-of-Order Core + Accelerator</a:t>
            </a:r>
            <a:endParaRPr lang="en-US" sz="24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A94F87C-4531-E554-7EE7-B6ED4A04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005" y="2570642"/>
            <a:ext cx="2790825" cy="15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949B316-B8C7-CF23-D9E2-C81F41A1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005" y="5037243"/>
            <a:ext cx="2790825" cy="15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31;p5">
            <a:extLst>
              <a:ext uri="{FF2B5EF4-FFF2-40B4-BE49-F238E27FC236}">
                <a16:creationId xmlns:a16="http://schemas.microsoft.com/office/drawing/2014/main" id="{CA82D399-4C49-C4B4-B506-BE26439C22CC}"/>
              </a:ext>
            </a:extLst>
          </p:cNvPr>
          <p:cNvSpPr/>
          <p:nvPr/>
        </p:nvSpPr>
        <p:spPr>
          <a:xfrm>
            <a:off x="8624887" y="4388152"/>
            <a:ext cx="3167063" cy="4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2">
                    <a:lumMod val="60000"/>
                    <a:lumOff val="40000"/>
                  </a:schemeClr>
                </a:solidFill>
                <a:latin typeface="Overpass"/>
                <a:sym typeface="Overpass"/>
              </a:rPr>
              <a:t>In-Order Core + Accelerator</a:t>
            </a:r>
            <a:endParaRPr lang="en-US" sz="24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8EC696D-8E0C-500D-0DFA-3440ABAE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56" y="2570642"/>
            <a:ext cx="2781007" cy="15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31;p5">
            <a:extLst>
              <a:ext uri="{FF2B5EF4-FFF2-40B4-BE49-F238E27FC236}">
                <a16:creationId xmlns:a16="http://schemas.microsoft.com/office/drawing/2014/main" id="{441EFA47-6DFF-96B0-0BB4-4B4D25087225}"/>
              </a:ext>
            </a:extLst>
          </p:cNvPr>
          <p:cNvSpPr/>
          <p:nvPr/>
        </p:nvSpPr>
        <p:spPr>
          <a:xfrm>
            <a:off x="5173856" y="1823763"/>
            <a:ext cx="3167063" cy="4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2">
                    <a:lumMod val="60000"/>
                    <a:lumOff val="40000"/>
                  </a:schemeClr>
                </a:solidFill>
                <a:latin typeface="Overpass"/>
                <a:sym typeface="Overpass"/>
              </a:rPr>
              <a:t>Out-of-Order Core Only</a:t>
            </a:r>
            <a:endParaRPr lang="en-US" sz="24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141B9F-B864-B0D9-3138-BA6E12B58F08}"/>
              </a:ext>
            </a:extLst>
          </p:cNvPr>
          <p:cNvCxnSpPr/>
          <p:nvPr/>
        </p:nvCxnSpPr>
        <p:spPr>
          <a:xfrm>
            <a:off x="717048" y="1640080"/>
            <a:ext cx="40767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A8BF80-5320-2713-B051-696AB0ADB79E}"/>
              </a:ext>
            </a:extLst>
          </p:cNvPr>
          <p:cNvCxnSpPr>
            <a:cxnSpLocks/>
          </p:cNvCxnSpPr>
          <p:nvPr/>
        </p:nvCxnSpPr>
        <p:spPr>
          <a:xfrm>
            <a:off x="5077436" y="1640080"/>
            <a:ext cx="6619264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C6E676BC-3ADA-25A8-EE13-DC2C3719AEE4}"/>
              </a:ext>
            </a:extLst>
          </p:cNvPr>
          <p:cNvSpPr/>
          <p:nvPr/>
        </p:nvSpPr>
        <p:spPr>
          <a:xfrm rot="17274452" flipV="1">
            <a:off x="2586881" y="4517257"/>
            <a:ext cx="935117" cy="935270"/>
          </a:xfrm>
          <a:prstGeom prst="circularArrow">
            <a:avLst>
              <a:gd name="adj1" fmla="val 7506"/>
              <a:gd name="adj2" fmla="val 1142319"/>
              <a:gd name="adj3" fmla="val 21053704"/>
              <a:gd name="adj4" fmla="val 13426397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Google Shape;330;g247f7dafd38_0_7">
            <a:extLst>
              <a:ext uri="{FF2B5EF4-FFF2-40B4-BE49-F238E27FC236}">
                <a16:creationId xmlns:a16="http://schemas.microsoft.com/office/drawing/2014/main" id="{5EE700E4-1F51-9780-6232-57C9B8641BA3}"/>
              </a:ext>
            </a:extLst>
          </p:cNvPr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7f7dafd38_0_7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g247f7dafd38_0_7"/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Impact of SoC Architecture on Flight Performance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g247f7dafd38_0_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2041" y="1607751"/>
            <a:ext cx="925925" cy="19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47f7dafd38_0_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2041" y="4278955"/>
            <a:ext cx="925925" cy="197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47f7dafd38_0_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7422" y="1588472"/>
            <a:ext cx="925925" cy="197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2;g247f7dafd38_0_7">
            <a:extLst>
              <a:ext uri="{FF2B5EF4-FFF2-40B4-BE49-F238E27FC236}">
                <a16:creationId xmlns:a16="http://schemas.microsoft.com/office/drawing/2014/main" id="{066E26EF-4832-0183-4879-B34BDE819AB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1573" r="49266" b="52742"/>
          <a:stretch/>
        </p:blipFill>
        <p:spPr>
          <a:xfrm>
            <a:off x="346860" y="4416552"/>
            <a:ext cx="3159289" cy="221284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47f7dafd38_0_7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31;p5">
            <a:extLst>
              <a:ext uri="{FF2B5EF4-FFF2-40B4-BE49-F238E27FC236}">
                <a16:creationId xmlns:a16="http://schemas.microsoft.com/office/drawing/2014/main" id="{4187B19A-5680-3AAF-1257-8AD502174259}"/>
              </a:ext>
            </a:extLst>
          </p:cNvPr>
          <p:cNvSpPr/>
          <p:nvPr/>
        </p:nvSpPr>
        <p:spPr>
          <a:xfrm>
            <a:off x="619290" y="1006873"/>
            <a:ext cx="4644075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Overpass"/>
                <a:sym typeface="Overpass"/>
              </a:rPr>
              <a:t>Out-of-Order Core Only</a:t>
            </a:r>
            <a:endParaRPr lang="en-US" sz="28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Google Shape;131;p5">
            <a:extLst>
              <a:ext uri="{FF2B5EF4-FFF2-40B4-BE49-F238E27FC236}">
                <a16:creationId xmlns:a16="http://schemas.microsoft.com/office/drawing/2014/main" id="{F2F21159-1396-D987-82C9-AC425A056950}"/>
              </a:ext>
            </a:extLst>
          </p:cNvPr>
          <p:cNvSpPr/>
          <p:nvPr/>
        </p:nvSpPr>
        <p:spPr>
          <a:xfrm>
            <a:off x="6123092" y="1015921"/>
            <a:ext cx="5819863" cy="4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Overpass"/>
                <a:sym typeface="Overpass"/>
              </a:rPr>
              <a:t>Out-of-Order Core + Accelerator</a:t>
            </a:r>
            <a:endParaRPr lang="en-US" sz="28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Google Shape;131;p5">
            <a:extLst>
              <a:ext uri="{FF2B5EF4-FFF2-40B4-BE49-F238E27FC236}">
                <a16:creationId xmlns:a16="http://schemas.microsoft.com/office/drawing/2014/main" id="{1E356B11-2721-3AD9-8D5D-85D7632E6571}"/>
              </a:ext>
            </a:extLst>
          </p:cNvPr>
          <p:cNvSpPr/>
          <p:nvPr/>
        </p:nvSpPr>
        <p:spPr>
          <a:xfrm>
            <a:off x="6189763" y="3906148"/>
            <a:ext cx="5568000" cy="48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Overpass"/>
                <a:sym typeface="Overpass"/>
              </a:rPr>
              <a:t>In-Order Core + Accelerator</a:t>
            </a:r>
            <a:endParaRPr lang="en-US" sz="280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trajectories_boom_only_simple (1)">
            <a:hlinkClick r:id="" action="ppaction://media"/>
            <a:extLst>
              <a:ext uri="{FF2B5EF4-FFF2-40B4-BE49-F238E27FC236}">
                <a16:creationId xmlns:a16="http://schemas.microsoft.com/office/drawing/2014/main" id="{7F48583E-03F4-EA96-6973-D2B2D6DAA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66" y="1491373"/>
            <a:ext cx="4636779" cy="2312207"/>
          </a:xfrm>
          <a:prstGeom prst="rect">
            <a:avLst/>
          </a:prstGeom>
        </p:spPr>
      </p:pic>
      <p:pic>
        <p:nvPicPr>
          <p:cNvPr id="8" name="trajectories_boom_gemmini_simple (1)">
            <a:hlinkClick r:id="" action="ppaction://media"/>
            <a:extLst>
              <a:ext uri="{FF2B5EF4-FFF2-40B4-BE49-F238E27FC236}">
                <a16:creationId xmlns:a16="http://schemas.microsoft.com/office/drawing/2014/main" id="{044F38BA-A8B3-15D5-925C-C6C1582B99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97336" y="1491373"/>
            <a:ext cx="4636779" cy="2312207"/>
          </a:xfrm>
          <a:prstGeom prst="rect">
            <a:avLst/>
          </a:prstGeom>
        </p:spPr>
      </p:pic>
      <p:pic>
        <p:nvPicPr>
          <p:cNvPr id="12" name="trajectories_rocket_gemmini_simple (1)">
            <a:hlinkClick r:id="" action="ppaction://media"/>
            <a:extLst>
              <a:ext uri="{FF2B5EF4-FFF2-40B4-BE49-F238E27FC236}">
                <a16:creationId xmlns:a16="http://schemas.microsoft.com/office/drawing/2014/main" id="{57879E07-CB85-A6F7-8263-A7265F8B34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7336" y="4334759"/>
            <a:ext cx="4636779" cy="2312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512340" y="230585"/>
            <a:ext cx="10315801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Why Accelerate </a:t>
            </a:r>
            <a:r>
              <a:rPr lang="en-US" sz="30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Robotics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?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95;g247f7dafd38_0_151">
            <a:extLst>
              <a:ext uri="{FF2B5EF4-FFF2-40B4-BE49-F238E27FC236}">
                <a16:creationId xmlns:a16="http://schemas.microsoft.com/office/drawing/2014/main" id="{569CB047-30A2-60AD-2B23-F995B66457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544" y="3135588"/>
            <a:ext cx="7544161" cy="2091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6;g247f7dafd38_0_151">
            <a:extLst>
              <a:ext uri="{FF2B5EF4-FFF2-40B4-BE49-F238E27FC236}">
                <a16:creationId xmlns:a16="http://schemas.microsoft.com/office/drawing/2014/main" id="{69E7A22C-33E4-7FC8-808D-BBD5E9A273E6}"/>
              </a:ext>
            </a:extLst>
          </p:cNvPr>
          <p:cNvSpPr/>
          <p:nvPr/>
        </p:nvSpPr>
        <p:spPr>
          <a:xfrm>
            <a:off x="10337797" y="1501313"/>
            <a:ext cx="731400" cy="4222200"/>
          </a:xfrm>
          <a:prstGeom prst="rect">
            <a:avLst/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2BBD99-DBE7-D1AB-3E95-9BDF1FDDFC75}"/>
              </a:ext>
            </a:extLst>
          </p:cNvPr>
          <p:cNvSpPr txBox="1"/>
          <p:nvPr/>
        </p:nvSpPr>
        <p:spPr>
          <a:xfrm>
            <a:off x="6991992" y="1335642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003262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132721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47f7dafd38_0_165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g247f7dafd38_0_165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g247f7dafd38_0_165"/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Impact of DNN Model on Flight Performance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9" name="Google Shape;349;g247f7dafd38_0_165"/>
          <p:cNvGraphicFramePr/>
          <p:nvPr>
            <p:extLst>
              <p:ext uri="{D42A27DB-BD31-4B8C-83A1-F6EECF244321}">
                <p14:modId xmlns:p14="http://schemas.microsoft.com/office/powerpoint/2010/main" val="2015106979"/>
              </p:ext>
            </p:extLst>
          </p:nvPr>
        </p:nvGraphicFramePr>
        <p:xfrm>
          <a:off x="3599557" y="4432600"/>
          <a:ext cx="8018700" cy="2196800"/>
        </p:xfrm>
        <a:graphic>
          <a:graphicData uri="http://schemas.openxmlformats.org/drawingml/2006/table">
            <a:tbl>
              <a:tblPr>
                <a:noFill/>
                <a:tableStyleId>{0968A3B6-E24F-4187-A272-24F30385405F}</a:tableStyleId>
              </a:tblPr>
              <a:tblGrid>
                <a:gridCol w="200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Latency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Accuracy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Mission Time</a:t>
                      </a:r>
                      <a:endParaRPr sz="2300" b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ResNet6</a:t>
                      </a:r>
                      <a:endParaRPr sz="2300" b="1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77ms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17s</a:t>
                      </a:r>
                      <a:endParaRPr sz="2300" b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ResNet14</a:t>
                      </a:r>
                      <a:endParaRPr sz="2300" b="1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85ms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12s</a:t>
                      </a:r>
                      <a:endParaRPr sz="2300" b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ResNet18</a:t>
                      </a:r>
                      <a:endParaRPr sz="2300" b="1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130ms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83%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28s</a:t>
                      </a:r>
                      <a:endParaRPr sz="2300" b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trajectories_dnn_arch_simple_AdobeExpress_AdobeExpress">
            <a:hlinkClick r:id="" action="ppaction://media"/>
            <a:extLst>
              <a:ext uri="{FF2B5EF4-FFF2-40B4-BE49-F238E27FC236}">
                <a16:creationId xmlns:a16="http://schemas.microsoft.com/office/drawing/2014/main" id="{0C36E0D7-96EB-5A22-C9D8-56F45097E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528" y="1070273"/>
            <a:ext cx="8287150" cy="3232852"/>
          </a:xfrm>
          <a:prstGeom prst="rect">
            <a:avLst/>
          </a:prstGeom>
        </p:spPr>
      </p:pic>
      <p:pic>
        <p:nvPicPr>
          <p:cNvPr id="5" name="Google Shape;358;g247f7dafd38_0_25">
            <a:extLst>
              <a:ext uri="{FF2B5EF4-FFF2-40B4-BE49-F238E27FC236}">
                <a16:creationId xmlns:a16="http://schemas.microsoft.com/office/drawing/2014/main" id="{F58663B7-C656-7926-A3E6-FD261E94AE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25" t="51340" r="51103"/>
          <a:stretch/>
        </p:blipFill>
        <p:spPr>
          <a:xfrm>
            <a:off x="348413" y="4425646"/>
            <a:ext cx="3159289" cy="221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9C0EA27-4AD4-751C-AA02-BFC725AB1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28"/>
          <a:stretch/>
        </p:blipFill>
        <p:spPr>
          <a:xfrm>
            <a:off x="7719458" y="3189092"/>
            <a:ext cx="3652811" cy="3288032"/>
          </a:xfrm>
          <a:prstGeom prst="rect">
            <a:avLst/>
          </a:prstGeom>
        </p:spPr>
      </p:pic>
      <p:sp>
        <p:nvSpPr>
          <p:cNvPr id="354" name="Google Shape;354;g247f7dafd38_0_25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g247f7dafd38_0_25"/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Impact of SoC on </a:t>
            </a:r>
            <a:r>
              <a:rPr lang="en-US" sz="3000" b="1" i="0" u="none" strike="noStrike" cap="none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Optimal DNN Choice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7" name="Google Shape;357;g247f7dafd38_0_25"/>
          <p:cNvGraphicFramePr/>
          <p:nvPr/>
        </p:nvGraphicFramePr>
        <p:xfrm>
          <a:off x="340565" y="1149813"/>
          <a:ext cx="6742085" cy="3131415"/>
        </p:xfrm>
        <a:graphic>
          <a:graphicData uri="http://schemas.openxmlformats.org/drawingml/2006/table">
            <a:tbl>
              <a:tblPr>
                <a:noFill/>
                <a:tableStyleId>{0968A3B6-E24F-4187-A272-24F30385405F}</a:tableStyleId>
              </a:tblPr>
              <a:tblGrid>
                <a:gridCol w="138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86334030"/>
                    </a:ext>
                  </a:extLst>
                </a:gridCol>
              </a:tblGrid>
              <a:tr h="15313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Latency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>
                        <a:solidFill>
                          <a:schemeClr val="dk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Accuracy</a:t>
                      </a:r>
                      <a:endParaRPr sz="22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3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ResNet6</a:t>
                      </a:r>
                      <a:endParaRPr sz="2200" b="0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ResNet14</a:t>
                      </a:r>
                      <a:endParaRPr sz="2200" b="0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solidFill>
                            <a:schemeClr val="lt1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ResNet18</a:t>
                      </a:r>
                      <a:endParaRPr sz="2200" b="0">
                        <a:solidFill>
                          <a:schemeClr val="lt1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Google Shape;358;g247f7dafd38_0_25">
            <a:extLst>
              <a:ext uri="{FF2B5EF4-FFF2-40B4-BE49-F238E27FC236}">
                <a16:creationId xmlns:a16="http://schemas.microsoft.com/office/drawing/2014/main" id="{ADE88E0B-3FB4-D8A2-22F0-6F8625A335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25" t="51340" r="51103"/>
          <a:stretch/>
        </p:blipFill>
        <p:spPr>
          <a:xfrm>
            <a:off x="348413" y="4425646"/>
            <a:ext cx="3159289" cy="221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3B9810-2D09-70B8-7CF5-EEEAD5E9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26" y="1733686"/>
            <a:ext cx="1570773" cy="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FDA4005-5CF9-95A2-5F18-DD0E4785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85" y="1733686"/>
            <a:ext cx="2023815" cy="8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CA36C1-8231-B3B1-0D1D-E76B641B6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10" r="50072" b="27351"/>
          <a:stretch/>
        </p:blipFill>
        <p:spPr>
          <a:xfrm>
            <a:off x="7747861" y="950911"/>
            <a:ext cx="3652811" cy="2305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6FBEA-7007-79B4-9340-7B71B6D97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621" y="6457823"/>
            <a:ext cx="4270466" cy="339978"/>
          </a:xfrm>
          <a:prstGeom prst="rect">
            <a:avLst/>
          </a:prstGeom>
        </p:spPr>
      </p:pic>
      <p:sp>
        <p:nvSpPr>
          <p:cNvPr id="355" name="Google Shape;355;g247f7dafd38_0_25"/>
          <p:cNvSpPr txBox="1"/>
          <p:nvPr/>
        </p:nvSpPr>
        <p:spPr>
          <a:xfrm>
            <a:off x="11733503" y="826926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07A9F1-DE65-BDB3-DD3E-2D145B340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90085"/>
              </p:ext>
            </p:extLst>
          </p:nvPr>
        </p:nvGraphicFramePr>
        <p:xfrm>
          <a:off x="1734400" y="2690120"/>
          <a:ext cx="5354320" cy="1600110"/>
        </p:xfrm>
        <a:graphic>
          <a:graphicData uri="http://schemas.openxmlformats.org/drawingml/2006/table">
            <a:tbl>
              <a:tblPr>
                <a:noFill/>
                <a:tableStyleId>{0968A3B6-E24F-4187-A272-24F30385405F}</a:tableStyleId>
              </a:tblPr>
              <a:tblGrid>
                <a:gridCol w="2195970">
                  <a:extLst>
                    <a:ext uri="{9D8B030D-6E8A-4147-A177-3AD203B41FA5}">
                      <a16:colId xmlns:a16="http://schemas.microsoft.com/office/drawing/2014/main" val="333598445"/>
                    </a:ext>
                  </a:extLst>
                </a:gridCol>
                <a:gridCol w="1807070">
                  <a:extLst>
                    <a:ext uri="{9D8B030D-6E8A-4147-A177-3AD203B41FA5}">
                      <a16:colId xmlns:a16="http://schemas.microsoft.com/office/drawing/2014/main" val="1836665634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4004060518"/>
                    </a:ext>
                  </a:extLst>
                </a:gridCol>
              </a:tblGrid>
              <a:tr h="3343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77ms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41604"/>
                  </a:ext>
                </a:extLst>
              </a:tr>
              <a:tr h="2146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85ms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62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130ms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83%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5251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5B7502C-295B-7DE1-78DC-5E85CBD9C1A5}"/>
              </a:ext>
            </a:extLst>
          </p:cNvPr>
          <p:cNvSpPr/>
          <p:nvPr/>
        </p:nvSpPr>
        <p:spPr>
          <a:xfrm>
            <a:off x="8257250" y="3089853"/>
            <a:ext cx="731400" cy="3327443"/>
          </a:xfrm>
          <a:prstGeom prst="rect">
            <a:avLst/>
          </a:prstGeom>
          <a:solidFill>
            <a:srgbClr val="FFA64D">
              <a:alpha val="2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ick in a circle&#10;&#10;Description automatically generated with low confidence">
            <a:extLst>
              <a:ext uri="{FF2B5EF4-FFF2-40B4-BE49-F238E27FC236}">
                <a16:creationId xmlns:a16="http://schemas.microsoft.com/office/drawing/2014/main" id="{1F000BDD-07AC-1B12-7860-B693372FF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0871" y="1307991"/>
            <a:ext cx="364158" cy="3634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D034F3-F2B8-1EFB-3E16-2675DFFD1ABF}"/>
              </a:ext>
            </a:extLst>
          </p:cNvPr>
          <p:cNvSpPr/>
          <p:nvPr/>
        </p:nvSpPr>
        <p:spPr>
          <a:xfrm>
            <a:off x="9723969" y="1228211"/>
            <a:ext cx="780481" cy="1884093"/>
          </a:xfrm>
          <a:prstGeom prst="rect">
            <a:avLst/>
          </a:prstGeom>
          <a:solidFill>
            <a:srgbClr val="4DA0FF">
              <a:alpha val="2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F4836BE2-8F2F-EB50-BAA2-B790346ED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3099" y="1313684"/>
            <a:ext cx="362219" cy="357743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A20DC73-9563-12C4-C523-7CB22DB69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238151"/>
              </p:ext>
            </p:extLst>
          </p:nvPr>
        </p:nvGraphicFramePr>
        <p:xfrm>
          <a:off x="1736395" y="2689943"/>
          <a:ext cx="5354320" cy="1600110"/>
        </p:xfrm>
        <a:graphic>
          <a:graphicData uri="http://schemas.openxmlformats.org/drawingml/2006/table">
            <a:tbl>
              <a:tblPr>
                <a:noFill/>
                <a:tableStyleId>{0968A3B6-E24F-4187-A272-24F30385405F}</a:tableStyleId>
              </a:tblPr>
              <a:tblGrid>
                <a:gridCol w="2195970">
                  <a:extLst>
                    <a:ext uri="{9D8B030D-6E8A-4147-A177-3AD203B41FA5}">
                      <a16:colId xmlns:a16="http://schemas.microsoft.com/office/drawing/2014/main" val="333598445"/>
                    </a:ext>
                  </a:extLst>
                </a:gridCol>
                <a:gridCol w="1807070">
                  <a:extLst>
                    <a:ext uri="{9D8B030D-6E8A-4147-A177-3AD203B41FA5}">
                      <a16:colId xmlns:a16="http://schemas.microsoft.com/office/drawing/2014/main" val="1836665634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4004060518"/>
                    </a:ext>
                  </a:extLst>
                </a:gridCol>
              </a:tblGrid>
              <a:tr h="3343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77ms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101ms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72%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41604"/>
                  </a:ext>
                </a:extLst>
              </a:tr>
              <a:tr h="2146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85ms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125ms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82%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62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130ms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185ms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83%</a:t>
                      </a:r>
                      <a:endParaRPr sz="230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52515"/>
                  </a:ext>
                </a:extLst>
              </a:tr>
            </a:tbl>
          </a:graphicData>
        </a:graphic>
      </p:graphicFrame>
      <p:pic>
        <p:nvPicPr>
          <p:cNvPr id="5" name="Picture 4" descr="A black tick in a circle&#10;&#10;Description automatically generated with low confidence">
            <a:extLst>
              <a:ext uri="{FF2B5EF4-FFF2-40B4-BE49-F238E27FC236}">
                <a16:creationId xmlns:a16="http://schemas.microsoft.com/office/drawing/2014/main" id="{EA80330D-6E72-343E-4C83-F18E45006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3250" y="2748868"/>
            <a:ext cx="364158" cy="363436"/>
          </a:xfrm>
          <a:prstGeom prst="rect">
            <a:avLst/>
          </a:prstGeom>
        </p:spPr>
      </p:pic>
      <p:pic>
        <p:nvPicPr>
          <p:cNvPr id="9" name="Picture 19" descr="Icon&#10;&#10;Description automatically generated">
            <a:extLst>
              <a:ext uri="{FF2B5EF4-FFF2-40B4-BE49-F238E27FC236}">
                <a16:creationId xmlns:a16="http://schemas.microsoft.com/office/drawing/2014/main" id="{CD17E6AD-91D1-1603-82B4-09D66C9858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9388" y="3343090"/>
            <a:ext cx="362219" cy="357743"/>
          </a:xfrm>
          <a:prstGeom prst="rect">
            <a:avLst/>
          </a:prstGeom>
        </p:spPr>
      </p:pic>
      <p:pic>
        <p:nvPicPr>
          <p:cNvPr id="13" name="Picture 1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83883BA-2DD6-44A6-4DE7-19758C59C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28" t="70278"/>
          <a:stretch/>
        </p:blipFill>
        <p:spPr>
          <a:xfrm>
            <a:off x="7650930" y="3214536"/>
            <a:ext cx="3652811" cy="977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2495E-7FD8-B017-B582-C3AC70116799}"/>
              </a:ext>
            </a:extLst>
          </p:cNvPr>
          <p:cNvSpPr/>
          <p:nvPr/>
        </p:nvSpPr>
        <p:spPr>
          <a:xfrm>
            <a:off x="8257250" y="1205759"/>
            <a:ext cx="731400" cy="1884094"/>
          </a:xfrm>
          <a:prstGeom prst="rect">
            <a:avLst/>
          </a:prstGeom>
          <a:solidFill>
            <a:srgbClr val="FFA64D">
              <a:alpha val="2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1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6e9332b32_0_389"/>
          <p:cNvSpPr txBox="1"/>
          <p:nvPr/>
        </p:nvSpPr>
        <p:spPr>
          <a:xfrm>
            <a:off x="15062040" y="8444160"/>
            <a:ext cx="975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g216e9332b32_0_389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g216e9332b32_0_389"/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Complex/Realistic Environments</a:t>
            </a:r>
            <a:endParaRPr sz="3000" b="1" i="0" u="none" strike="noStrike" cap="none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3" name="Online Media 2" descr="Simulation Demo With Drone in Realistic Highway Environment">
            <a:hlinkClick r:id="" action="ppaction://media"/>
            <a:extLst>
              <a:ext uri="{FF2B5EF4-FFF2-40B4-BE49-F238E27FC236}">
                <a16:creationId xmlns:a16="http://schemas.microsoft.com/office/drawing/2014/main" id="{F68BDF3E-E4C0-5998-29DB-A455DB830C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2339" y="995391"/>
            <a:ext cx="8998573" cy="5084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E7DE7-9494-0D4A-D642-6FB99C07EF37}"/>
              </a:ext>
            </a:extLst>
          </p:cNvPr>
          <p:cNvSpPr txBox="1"/>
          <p:nvPr/>
        </p:nvSpPr>
        <p:spPr>
          <a:xfrm>
            <a:off x="8028122" y="6333120"/>
            <a:ext cx="3268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https://youtu.be/F9tQPMVSEhU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8;g216e9332b32_0_389">
            <a:extLst>
              <a:ext uri="{FF2B5EF4-FFF2-40B4-BE49-F238E27FC236}">
                <a16:creationId xmlns:a16="http://schemas.microsoft.com/office/drawing/2014/main" id="{053EECBC-2CB2-8E3D-7F76-DCD30496174E}"/>
              </a:ext>
            </a:extLst>
          </p:cNvPr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1" i="0" u="none" strike="noStrike" cap="none" err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3000" b="1" i="0" u="none" strike="noStrike" cap="none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 Takeaways </a:t>
            </a:r>
            <a:endParaRPr sz="3000" b="1" i="0" u="none" strike="noStrike" cap="none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28" name="Google Shape;320;p13">
            <a:extLst>
              <a:ext uri="{FF2B5EF4-FFF2-40B4-BE49-F238E27FC236}">
                <a16:creationId xmlns:a16="http://schemas.microsoft.com/office/drawing/2014/main" id="{F9C590BF-3BC3-E205-65E2-D09093FD9818}"/>
              </a:ext>
            </a:extLst>
          </p:cNvPr>
          <p:cNvGrpSpPr/>
          <p:nvPr/>
        </p:nvGrpSpPr>
        <p:grpSpPr>
          <a:xfrm>
            <a:off x="2029282" y="2198652"/>
            <a:ext cx="8133435" cy="1135500"/>
            <a:chOff x="2120400" y="3993120"/>
            <a:chExt cx="8133435" cy="1135500"/>
          </a:xfrm>
          <a:solidFill>
            <a:schemeClr val="accent6"/>
          </a:solidFill>
        </p:grpSpPr>
        <p:sp>
          <p:nvSpPr>
            <p:cNvPr id="29" name="Google Shape;321;p13">
              <a:extLst>
                <a:ext uri="{FF2B5EF4-FFF2-40B4-BE49-F238E27FC236}">
                  <a16:creationId xmlns:a16="http://schemas.microsoft.com/office/drawing/2014/main" id="{AAF471D4-0E42-8D94-8CB0-23DBFCC3F07A}"/>
                </a:ext>
              </a:extLst>
            </p:cNvPr>
            <p:cNvSpPr/>
            <p:nvPr/>
          </p:nvSpPr>
          <p:spPr>
            <a:xfrm>
              <a:off x="2120400" y="3993120"/>
              <a:ext cx="2511940" cy="1135500"/>
            </a:xfrm>
            <a:prstGeom prst="roundRect">
              <a:avLst>
                <a:gd name="adj" fmla="val 10000"/>
              </a:avLst>
            </a:prstGeom>
            <a:solidFill>
              <a:schemeClr val="bg2"/>
            </a:solidFill>
            <a:ln w="255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2;p13">
              <a:extLst>
                <a:ext uri="{FF2B5EF4-FFF2-40B4-BE49-F238E27FC236}">
                  <a16:creationId xmlns:a16="http://schemas.microsoft.com/office/drawing/2014/main" id="{18AD57C8-9341-8082-1072-B68318DB0EDD}"/>
                </a:ext>
              </a:extLst>
            </p:cNvPr>
            <p:cNvSpPr/>
            <p:nvPr/>
          </p:nvSpPr>
          <p:spPr>
            <a:xfrm>
              <a:off x="2198463" y="4026240"/>
              <a:ext cx="2355816" cy="10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750" tIns="28075" rIns="41750" bIns="28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>
                  <a:solidFill>
                    <a:srgbClr val="FFFFFF"/>
                  </a:solidFill>
                </a:rPr>
                <a:t>Closed-loop</a:t>
              </a:r>
              <a:r>
                <a:rPr lang="en-US" sz="2200">
                  <a:solidFill>
                    <a:srgbClr val="FFFFFF"/>
                  </a:solidFill>
                </a:rPr>
                <a:t> Simulation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23;p13">
              <a:extLst>
                <a:ext uri="{FF2B5EF4-FFF2-40B4-BE49-F238E27FC236}">
                  <a16:creationId xmlns:a16="http://schemas.microsoft.com/office/drawing/2014/main" id="{BCB428BC-722A-A621-CFB7-5EC25F0C751A}"/>
                </a:ext>
              </a:extLst>
            </p:cNvPr>
            <p:cNvSpPr/>
            <p:nvPr/>
          </p:nvSpPr>
          <p:spPr>
            <a:xfrm>
              <a:off x="4960080" y="3993120"/>
              <a:ext cx="2761148" cy="1135500"/>
            </a:xfrm>
            <a:prstGeom prst="roundRect">
              <a:avLst>
                <a:gd name="adj" fmla="val 10000"/>
              </a:avLst>
            </a:prstGeom>
            <a:solidFill>
              <a:schemeClr val="bg2"/>
            </a:solidFill>
            <a:ln w="255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4;p13">
              <a:extLst>
                <a:ext uri="{FF2B5EF4-FFF2-40B4-BE49-F238E27FC236}">
                  <a16:creationId xmlns:a16="http://schemas.microsoft.com/office/drawing/2014/main" id="{2DC8D07D-C843-6355-799B-7412087203DC}"/>
                </a:ext>
              </a:extLst>
            </p:cNvPr>
            <p:cNvSpPr/>
            <p:nvPr/>
          </p:nvSpPr>
          <p:spPr>
            <a:xfrm>
              <a:off x="5205052" y="4026240"/>
              <a:ext cx="2204700" cy="10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750" tIns="28075" rIns="41750" bIns="28075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2200"/>
              </a:pPr>
              <a:r>
                <a:rPr lang="en-US" sz="220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Capturing 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full system stack</a:t>
              </a:r>
            </a:p>
          </p:txBody>
        </p:sp>
        <p:sp>
          <p:nvSpPr>
            <p:cNvPr id="33" name="Google Shape;325;p13">
              <a:extLst>
                <a:ext uri="{FF2B5EF4-FFF2-40B4-BE49-F238E27FC236}">
                  <a16:creationId xmlns:a16="http://schemas.microsoft.com/office/drawing/2014/main" id="{C4643B93-6E90-D1FB-0DCC-A4439E5C2099}"/>
                </a:ext>
              </a:extLst>
            </p:cNvPr>
            <p:cNvSpPr/>
            <p:nvPr/>
          </p:nvSpPr>
          <p:spPr>
            <a:xfrm>
              <a:off x="7982535" y="3993120"/>
              <a:ext cx="2271300" cy="1135500"/>
            </a:xfrm>
            <a:prstGeom prst="roundRect">
              <a:avLst>
                <a:gd name="adj" fmla="val 10000"/>
              </a:avLst>
            </a:prstGeom>
            <a:solidFill>
              <a:schemeClr val="bg2"/>
            </a:solidFill>
            <a:ln w="255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26;p13">
              <a:extLst>
                <a:ext uri="{FF2B5EF4-FFF2-40B4-BE49-F238E27FC236}">
                  <a16:creationId xmlns:a16="http://schemas.microsoft.com/office/drawing/2014/main" id="{C571091C-BD31-E283-588D-62149B0BE220}"/>
                </a:ext>
              </a:extLst>
            </p:cNvPr>
            <p:cNvSpPr/>
            <p:nvPr/>
          </p:nvSpPr>
          <p:spPr>
            <a:xfrm>
              <a:off x="8044749" y="4026240"/>
              <a:ext cx="2163200" cy="10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750" tIns="28075" rIns="41750" bIns="28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Pre-silicon </a:t>
              </a:r>
              <a:r>
                <a:rPr lang="en-US" sz="2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Evaluation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96D7F46-B408-CE8B-65B0-CA28E8F28A8B}"/>
              </a:ext>
            </a:extLst>
          </p:cNvPr>
          <p:cNvSpPr txBox="1"/>
          <p:nvPr/>
        </p:nvSpPr>
        <p:spPr>
          <a:xfrm>
            <a:off x="1372277" y="1450890"/>
            <a:ext cx="9754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effectLst/>
                <a:latin typeface="Overpass" panose="020B0604020202020204" charset="0"/>
              </a:rPr>
              <a:t>1st hardware/software codesign infrastructure that enables:</a:t>
            </a:r>
            <a:endParaRPr lang="en-US" sz="2400">
              <a:effectLst/>
              <a:latin typeface="Overpass" panose="020B0604020202020204" charset="0"/>
            </a:endParaRPr>
          </a:p>
        </p:txBody>
      </p:sp>
      <p:pic>
        <p:nvPicPr>
          <p:cNvPr id="37" name="Google Shape;376;p59">
            <a:extLst>
              <a:ext uri="{FF2B5EF4-FFF2-40B4-BE49-F238E27FC236}">
                <a16:creationId xmlns:a16="http://schemas.microsoft.com/office/drawing/2014/main" id="{1FBFDE8C-E38E-03EC-8B3E-FC9E7640D1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713" y="4368602"/>
            <a:ext cx="5826574" cy="22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66FE7E-6C40-0198-8206-81743C980F9E}"/>
              </a:ext>
            </a:extLst>
          </p:cNvPr>
          <p:cNvSpPr txBox="1"/>
          <p:nvPr/>
        </p:nvSpPr>
        <p:spPr>
          <a:xfrm>
            <a:off x="1426067" y="3793772"/>
            <a:ext cx="809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400" b="1" i="0" u="none" strike="noStrike" cap="none">
                <a:solidFill>
                  <a:schemeClr val="tx1"/>
                </a:solidFill>
                <a:latin typeface="Overpass"/>
                <a:ea typeface="Overpass"/>
                <a:cs typeface="Overpass"/>
                <a:sym typeface="Overpass"/>
              </a:rPr>
              <a:t>Looking for Users!</a:t>
            </a:r>
            <a:endParaRPr lang="en-US"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21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/>
          <p:nvPr/>
        </p:nvSpPr>
        <p:spPr>
          <a:xfrm>
            <a:off x="11296440" y="6333120"/>
            <a:ext cx="731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59"/>
          <p:cNvSpPr txBox="1"/>
          <p:nvPr/>
        </p:nvSpPr>
        <p:spPr>
          <a:xfrm>
            <a:off x="1899633" y="3145885"/>
            <a:ext cx="59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Release: </a:t>
            </a:r>
            <a:r>
              <a:rPr lang="en-US" sz="2200" b="0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github.com/ucb-bar/RoSE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1346" y="4476031"/>
            <a:ext cx="6248474" cy="159489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9"/>
          <p:cNvSpPr/>
          <p:nvPr/>
        </p:nvSpPr>
        <p:spPr>
          <a:xfrm>
            <a:off x="1512426" y="2406495"/>
            <a:ext cx="28698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Open Sourced:</a:t>
            </a:r>
            <a:endParaRPr lang="en-US" sz="294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9"/>
          <p:cNvSpPr/>
          <p:nvPr/>
        </p:nvSpPr>
        <p:spPr>
          <a:xfrm>
            <a:off x="1563233" y="3662207"/>
            <a:ext cx="806945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Results Reproduced (ISCA2023 AE):</a:t>
            </a:r>
            <a:endParaRPr sz="294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79;p59">
            <a:extLst>
              <a:ext uri="{FF2B5EF4-FFF2-40B4-BE49-F238E27FC236}">
                <a16:creationId xmlns:a16="http://schemas.microsoft.com/office/drawing/2014/main" id="{457FA05B-7BEB-43FC-824F-1A477AB2A78A}"/>
              </a:ext>
            </a:extLst>
          </p:cNvPr>
          <p:cNvSpPr/>
          <p:nvPr/>
        </p:nvSpPr>
        <p:spPr>
          <a:xfrm>
            <a:off x="1512426" y="1107501"/>
            <a:ext cx="9067802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More details available: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lang="en-US" sz="294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FC41D-2E3C-C1F9-7A96-ACD8A6AA96D0}"/>
              </a:ext>
            </a:extLst>
          </p:cNvPr>
          <p:cNvSpPr txBox="1"/>
          <p:nvPr/>
        </p:nvSpPr>
        <p:spPr>
          <a:xfrm>
            <a:off x="1831852" y="1998980"/>
            <a:ext cx="6244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tabLst/>
              <a:defRPr/>
            </a:pPr>
            <a:r>
              <a:rPr lang="en-US" sz="2200" dirty="0"/>
              <a:t>Website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"/>
                <a:ea typeface="Overpass"/>
                <a:cs typeface="Overpass"/>
                <a:sym typeface="Overpass"/>
                <a:hlinkClick r:id="rId5"/>
              </a:rPr>
              <a:t>ucb-bar.github.io/RoSE/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67A20-3ED3-C64A-D5F8-5EA175C72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488" y="1177104"/>
            <a:ext cx="3018804" cy="2957197"/>
          </a:xfrm>
          <a:prstGeom prst="rect">
            <a:avLst/>
          </a:prstGeom>
        </p:spPr>
      </p:pic>
      <p:sp>
        <p:nvSpPr>
          <p:cNvPr id="6" name="Google Shape;368;g216e9332b32_0_389">
            <a:extLst>
              <a:ext uri="{FF2B5EF4-FFF2-40B4-BE49-F238E27FC236}">
                <a16:creationId xmlns:a16="http://schemas.microsoft.com/office/drawing/2014/main" id="{A0E1D6EA-E7C9-9334-F3C5-88F0227D9904}"/>
              </a:ext>
            </a:extLst>
          </p:cNvPr>
          <p:cNvSpPr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Looking for Users!</a:t>
            </a:r>
            <a:endParaRPr sz="3000" b="1" i="0" u="none" strike="noStrike" cap="none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512340" y="23058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Why Accelerate </a:t>
            </a:r>
            <a:r>
              <a:rPr lang="en-US" sz="30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Robotics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?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95;g247f7dafd38_0_151">
            <a:extLst>
              <a:ext uri="{FF2B5EF4-FFF2-40B4-BE49-F238E27FC236}">
                <a16:creationId xmlns:a16="http://schemas.microsoft.com/office/drawing/2014/main" id="{569CB047-30A2-60AD-2B23-F995B66457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927" y="3135588"/>
            <a:ext cx="7544161" cy="2091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6;g247f7dafd38_0_151">
            <a:extLst>
              <a:ext uri="{FF2B5EF4-FFF2-40B4-BE49-F238E27FC236}">
                <a16:creationId xmlns:a16="http://schemas.microsoft.com/office/drawing/2014/main" id="{69E7A22C-33E4-7FC8-808D-BBD5E9A273E6}"/>
              </a:ext>
            </a:extLst>
          </p:cNvPr>
          <p:cNvSpPr/>
          <p:nvPr/>
        </p:nvSpPr>
        <p:spPr>
          <a:xfrm>
            <a:off x="10337797" y="1501313"/>
            <a:ext cx="731400" cy="4222200"/>
          </a:xfrm>
          <a:prstGeom prst="rect">
            <a:avLst/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06;g247f7dafd38_0_222">
            <a:extLst>
              <a:ext uri="{FF2B5EF4-FFF2-40B4-BE49-F238E27FC236}">
                <a16:creationId xmlns:a16="http://schemas.microsoft.com/office/drawing/2014/main" id="{74AE3461-B322-0353-D9B5-010A8A9AE680}"/>
              </a:ext>
            </a:extLst>
          </p:cNvPr>
          <p:cNvSpPr/>
          <p:nvPr/>
        </p:nvSpPr>
        <p:spPr>
          <a:xfrm rot="8100000">
            <a:off x="9199306" y="1475545"/>
            <a:ext cx="475600" cy="1808001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07;g247f7dafd38_0_222">
            <a:extLst>
              <a:ext uri="{FF2B5EF4-FFF2-40B4-BE49-F238E27FC236}">
                <a16:creationId xmlns:a16="http://schemas.microsoft.com/office/drawing/2014/main" id="{027460E5-8970-7777-7144-830F7619AD5A}"/>
              </a:ext>
            </a:extLst>
          </p:cNvPr>
          <p:cNvSpPr/>
          <p:nvPr/>
        </p:nvSpPr>
        <p:spPr>
          <a:xfrm rot="9146915">
            <a:off x="9629457" y="1141912"/>
            <a:ext cx="475414" cy="1808136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8;g247f7dafd38_0_222">
            <a:extLst>
              <a:ext uri="{FF2B5EF4-FFF2-40B4-BE49-F238E27FC236}">
                <a16:creationId xmlns:a16="http://schemas.microsoft.com/office/drawing/2014/main" id="{CC069DB3-CF60-D188-1943-7221992929FD}"/>
              </a:ext>
            </a:extLst>
          </p:cNvPr>
          <p:cNvSpPr/>
          <p:nvPr/>
        </p:nvSpPr>
        <p:spPr>
          <a:xfrm rot="6894988">
            <a:off x="8923685" y="1951945"/>
            <a:ext cx="475674" cy="1807947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09;g247f7dafd38_0_222">
            <a:extLst>
              <a:ext uri="{FF2B5EF4-FFF2-40B4-BE49-F238E27FC236}">
                <a16:creationId xmlns:a16="http://schemas.microsoft.com/office/drawing/2014/main" id="{230EC1D8-B0B3-C187-B2E0-D64A5DC520FC}"/>
              </a:ext>
            </a:extLst>
          </p:cNvPr>
          <p:cNvSpPr/>
          <p:nvPr/>
        </p:nvSpPr>
        <p:spPr>
          <a:xfrm rot="2700000" flipH="1">
            <a:off x="9199306" y="5187653"/>
            <a:ext cx="475600" cy="1808001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10;g247f7dafd38_0_222">
            <a:extLst>
              <a:ext uri="{FF2B5EF4-FFF2-40B4-BE49-F238E27FC236}">
                <a16:creationId xmlns:a16="http://schemas.microsoft.com/office/drawing/2014/main" id="{DA1690FF-303E-C8AB-A3C2-42461EA25230}"/>
              </a:ext>
            </a:extLst>
          </p:cNvPr>
          <p:cNvSpPr/>
          <p:nvPr/>
        </p:nvSpPr>
        <p:spPr>
          <a:xfrm rot="1653085" flipH="1">
            <a:off x="9629457" y="5521151"/>
            <a:ext cx="475414" cy="1808136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11;g247f7dafd38_0_222">
            <a:extLst>
              <a:ext uri="{FF2B5EF4-FFF2-40B4-BE49-F238E27FC236}">
                <a16:creationId xmlns:a16="http://schemas.microsoft.com/office/drawing/2014/main" id="{ED5C3E2B-C161-49E2-6873-5E674F2E36C5}"/>
              </a:ext>
            </a:extLst>
          </p:cNvPr>
          <p:cNvSpPr/>
          <p:nvPr/>
        </p:nvSpPr>
        <p:spPr>
          <a:xfrm rot="3905012" flipH="1">
            <a:off x="8923685" y="4711307"/>
            <a:ext cx="475674" cy="1807947"/>
          </a:xfrm>
          <a:prstGeom prst="triangle">
            <a:avLst>
              <a:gd name="adj" fmla="val 50000"/>
            </a:avLst>
          </a:prstGeom>
          <a:solidFill>
            <a:srgbClr val="00326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2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512340" y="23058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Why Accelerate </a:t>
            </a:r>
            <a:r>
              <a:rPr lang="en-US" sz="30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Robotics</a:t>
            </a: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?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5F9690-1379-C863-8968-1583C0A484A6}"/>
              </a:ext>
            </a:extLst>
          </p:cNvPr>
          <p:cNvGrpSpPr/>
          <p:nvPr/>
        </p:nvGrpSpPr>
        <p:grpSpPr>
          <a:xfrm>
            <a:off x="8682779" y="2229644"/>
            <a:ext cx="1003035" cy="3711539"/>
            <a:chOff x="9057053" y="2362995"/>
            <a:chExt cx="479160" cy="1768440"/>
          </a:xfrm>
        </p:grpSpPr>
        <p:pic>
          <p:nvPicPr>
            <p:cNvPr id="133" name="Google Shape;13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36193" y="2936670"/>
              <a:ext cx="320040" cy="634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57053" y="3629235"/>
              <a:ext cx="479160" cy="50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57960" y="2362995"/>
              <a:ext cx="474481" cy="498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5"/>
          <p:cNvPicPr preferRelativeResize="0"/>
          <p:nvPr/>
        </p:nvPicPr>
        <p:blipFill rotWithShape="1">
          <a:blip r:embed="rId6">
            <a:alphaModFix/>
          </a:blip>
          <a:srcRect l="7739" t="24937" r="9396" b="3280"/>
          <a:stretch/>
        </p:blipFill>
        <p:spPr>
          <a:xfrm>
            <a:off x="64125" y="2303163"/>
            <a:ext cx="6298127" cy="36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descr="Weather Icon Png - Icon Storm Transparent PNG - 1600x1600 - Free Download  on Nice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9535" y="3565641"/>
            <a:ext cx="605521" cy="63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9825" y="2141213"/>
            <a:ext cx="1056902" cy="7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73070" y="5996288"/>
            <a:ext cx="578158" cy="5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19790" y="5139788"/>
            <a:ext cx="644040" cy="40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 descr="Thermometer - Free weather icon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82822" y="3666801"/>
            <a:ext cx="533880" cy="5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Latency - Free time and date icon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40399" y="2206676"/>
            <a:ext cx="578150" cy="5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 descr="Mobility - Free maps and location icon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55020" y="5073121"/>
            <a:ext cx="680760" cy="680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612FB9-75BB-B325-4C9F-629B8D7C756B}"/>
              </a:ext>
            </a:extLst>
          </p:cNvPr>
          <p:cNvGrpSpPr/>
          <p:nvPr/>
        </p:nvGrpSpPr>
        <p:grpSpPr>
          <a:xfrm>
            <a:off x="613040" y="1297385"/>
            <a:ext cx="5185383" cy="484500"/>
            <a:chOff x="613040" y="1297385"/>
            <a:chExt cx="5185383" cy="484500"/>
          </a:xfrm>
        </p:grpSpPr>
        <p:sp>
          <p:nvSpPr>
            <p:cNvPr id="3" name="Google Shape;131;p5">
              <a:extLst>
                <a:ext uri="{FF2B5EF4-FFF2-40B4-BE49-F238E27FC236}">
                  <a16:creationId xmlns:a16="http://schemas.microsoft.com/office/drawing/2014/main" id="{D29FE259-FFF4-F1B8-3839-0EB204140F9F}"/>
                </a:ext>
              </a:extLst>
            </p:cNvPr>
            <p:cNvSpPr/>
            <p:nvPr/>
          </p:nvSpPr>
          <p:spPr>
            <a:xfrm>
              <a:off x="890753" y="1297385"/>
              <a:ext cx="4644075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000" b="1">
                  <a:solidFill>
                    <a:schemeClr val="bg2">
                      <a:lumMod val="75000"/>
                    </a:schemeClr>
                  </a:solidFill>
                  <a:latin typeface="Overpass"/>
                  <a:sym typeface="Overpass"/>
                </a:rPr>
                <a:t>Challenging Constraints</a:t>
              </a:r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65FA3B1-6761-B7EE-D4EE-C3A8EBAC498D}"/>
                </a:ext>
              </a:extLst>
            </p:cNvPr>
            <p:cNvCxnSpPr>
              <a:cxnSpLocks/>
            </p:cNvCxnSpPr>
            <p:nvPr/>
          </p:nvCxnSpPr>
          <p:spPr>
            <a:xfrm>
              <a:off x="613040" y="1781885"/>
              <a:ext cx="5185383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04A8-43BC-36A1-8B17-70A8658D4AA9}"/>
              </a:ext>
            </a:extLst>
          </p:cNvPr>
          <p:cNvGrpSpPr/>
          <p:nvPr/>
        </p:nvGrpSpPr>
        <p:grpSpPr>
          <a:xfrm>
            <a:off x="6164803" y="1297385"/>
            <a:ext cx="6034725" cy="484500"/>
            <a:chOff x="6164803" y="1297385"/>
            <a:chExt cx="6034725" cy="484500"/>
          </a:xfrm>
        </p:grpSpPr>
        <p:sp>
          <p:nvSpPr>
            <p:cNvPr id="5" name="Google Shape;131;p5">
              <a:extLst>
                <a:ext uri="{FF2B5EF4-FFF2-40B4-BE49-F238E27FC236}">
                  <a16:creationId xmlns:a16="http://schemas.microsoft.com/office/drawing/2014/main" id="{341B2CE9-4576-7F17-4F52-534104D4DBBA}"/>
                </a:ext>
              </a:extLst>
            </p:cNvPr>
            <p:cNvSpPr/>
            <p:nvPr/>
          </p:nvSpPr>
          <p:spPr>
            <a:xfrm>
              <a:off x="6164803" y="1297385"/>
              <a:ext cx="6034725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000" b="1">
                  <a:solidFill>
                    <a:schemeClr val="bg2">
                      <a:lumMod val="75000"/>
                    </a:schemeClr>
                  </a:solidFill>
                  <a:latin typeface="Overpass"/>
                  <a:sym typeface="Overpass"/>
                </a:rPr>
                <a:t>Diverse Architectures</a:t>
              </a:r>
              <a:endParaRPr lang="en-US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1A6C0A-E009-4250-0D3A-0BACC86B22EF}"/>
                </a:ext>
              </a:extLst>
            </p:cNvPr>
            <p:cNvCxnSpPr>
              <a:cxnSpLocks/>
            </p:cNvCxnSpPr>
            <p:nvPr/>
          </p:nvCxnSpPr>
          <p:spPr>
            <a:xfrm>
              <a:off x="6542194" y="1781885"/>
              <a:ext cx="5185383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33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415440" y="1554120"/>
            <a:ext cx="9871560" cy="22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chemeClr val="tx1"/>
                </a:solidFill>
                <a:latin typeface="Overpass"/>
                <a:ea typeface="Overpass"/>
                <a:cs typeface="Overpass"/>
                <a:sym typeface="Overpass"/>
              </a:rPr>
              <a:t>Motivation</a:t>
            </a:r>
            <a:endParaRPr lang="en-US" sz="294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indent="-490679"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err="1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RoSÉ</a:t>
            </a:r>
            <a:r>
              <a:rPr lang="en-US" sz="2940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 Framework</a:t>
            </a:r>
          </a:p>
          <a:p>
            <a:pPr marL="609480" indent="-490679"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chemeClr val="bg1">
                    <a:lumMod val="65000"/>
                  </a:schemeClr>
                </a:solidFill>
                <a:latin typeface="Overpass"/>
                <a:ea typeface="Overpass"/>
                <a:cs typeface="Overpass"/>
                <a:sym typeface="Overpass"/>
              </a:rPr>
              <a:t>End-to-End Workload Evaluation</a:t>
            </a:r>
            <a:endParaRPr lang="en-US" sz="2940" b="0" i="0" u="none" strike="noStrike" cap="none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80" marR="0" lvl="0" indent="-490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940"/>
              <a:buFont typeface="Overpass"/>
              <a:buChar char="●"/>
            </a:pPr>
            <a:r>
              <a:rPr lang="en-US" sz="2940" b="0" i="0" u="none" strike="noStrike" cap="none">
                <a:solidFill>
                  <a:srgbClr val="999999"/>
                </a:solidFill>
                <a:latin typeface="Overpass"/>
                <a:ea typeface="Overpass"/>
                <a:cs typeface="Overpass"/>
                <a:sym typeface="Overpass"/>
              </a:rPr>
              <a:t>Questions</a:t>
            </a:r>
            <a:endParaRPr lang="en-US"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32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D1DF0197-2DE2-B312-432D-667F2ABBEB1B}"/>
              </a:ext>
            </a:extLst>
          </p:cNvPr>
          <p:cNvSpPr/>
          <p:nvPr/>
        </p:nvSpPr>
        <p:spPr>
          <a:xfrm>
            <a:off x="512340" y="230585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Agenda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/>
          <p:nvPr/>
        </p:nvSpPr>
        <p:spPr>
          <a:xfrm>
            <a:off x="11296440" y="6333120"/>
            <a:ext cx="73152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Challenge 1: Closed Loop Feedback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8"/>
          <p:cNvGrpSpPr/>
          <p:nvPr/>
        </p:nvGrpSpPr>
        <p:grpSpPr>
          <a:xfrm>
            <a:off x="2068500" y="2588595"/>
            <a:ext cx="8055000" cy="3620520"/>
            <a:chOff x="2068200" y="2610720"/>
            <a:chExt cx="8055000" cy="3620520"/>
          </a:xfrm>
        </p:grpSpPr>
        <p:pic>
          <p:nvPicPr>
            <p:cNvPr id="156" name="Google Shape;156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8200" y="2610720"/>
              <a:ext cx="8055000" cy="362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8"/>
            <p:cNvSpPr/>
            <p:nvPr/>
          </p:nvSpPr>
          <p:spPr>
            <a:xfrm>
              <a:off x="3662640" y="3056760"/>
              <a:ext cx="2633760" cy="914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Desired Trajectory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8"/>
          <p:cNvSpPr/>
          <p:nvPr/>
        </p:nvSpPr>
        <p:spPr>
          <a:xfrm>
            <a:off x="2274480" y="574776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2918520" y="574776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3562920" y="569268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4203000" y="561600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4845240" y="550476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5513040" y="537012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6119280" y="5227920"/>
            <a:ext cx="237960" cy="237960"/>
          </a:xfrm>
          <a:prstGeom prst="ellipse">
            <a:avLst/>
          </a:prstGeom>
          <a:solidFill>
            <a:schemeClr val="accent2"/>
          </a:solidFill>
          <a:ln w="255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2512800" y="5866920"/>
            <a:ext cx="40572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8"/>
          <p:cNvSpPr/>
          <p:nvPr/>
        </p:nvSpPr>
        <p:spPr>
          <a:xfrm rot="10800000" flipH="1">
            <a:off x="3105360" y="5812200"/>
            <a:ext cx="456840" cy="42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8"/>
          <p:cNvSpPr/>
          <p:nvPr/>
        </p:nvSpPr>
        <p:spPr>
          <a:xfrm rot="10800000" flipH="1">
            <a:off x="3745440" y="5735520"/>
            <a:ext cx="456840" cy="70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8"/>
          <p:cNvSpPr/>
          <p:nvPr/>
        </p:nvSpPr>
        <p:spPr>
          <a:xfrm rot="10800000" flipH="1">
            <a:off x="4440960" y="5624280"/>
            <a:ext cx="403560" cy="1108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8"/>
          <p:cNvSpPr/>
          <p:nvPr/>
        </p:nvSpPr>
        <p:spPr>
          <a:xfrm rot="10800000" flipH="1">
            <a:off x="5083920" y="5489640"/>
            <a:ext cx="429120" cy="133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"/>
          <p:cNvSpPr/>
          <p:nvPr/>
        </p:nvSpPr>
        <p:spPr>
          <a:xfrm rot="10800000" flipH="1">
            <a:off x="5751360" y="5347440"/>
            <a:ext cx="367920" cy="1418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8"/>
          <p:cNvSpPr/>
          <p:nvPr/>
        </p:nvSpPr>
        <p:spPr>
          <a:xfrm rot="10800000" flipH="1">
            <a:off x="6238800" y="4423680"/>
            <a:ext cx="2574720" cy="932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172" name="Google Shape;172;p8"/>
          <p:cNvSpPr/>
          <p:nvPr/>
        </p:nvSpPr>
        <p:spPr>
          <a:xfrm>
            <a:off x="7330680" y="5054400"/>
            <a:ext cx="975240" cy="9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Delay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4125" y="1059053"/>
            <a:ext cx="8582369" cy="16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7f7dafd38_0_97"/>
          <p:cNvSpPr txBox="1"/>
          <p:nvPr/>
        </p:nvSpPr>
        <p:spPr>
          <a:xfrm>
            <a:off x="11296440" y="6333120"/>
            <a:ext cx="731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g247f7dafd38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838" y="3008497"/>
            <a:ext cx="10233923" cy="342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47f7dafd38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9774" y="1061051"/>
            <a:ext cx="8582374" cy="16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4;p8">
            <a:extLst>
              <a:ext uri="{FF2B5EF4-FFF2-40B4-BE49-F238E27FC236}">
                <a16:creationId xmlns:a16="http://schemas.microsoft.com/office/drawing/2014/main" id="{8CA40404-16D9-AD15-D95D-34F8ABBE6700}"/>
              </a:ext>
            </a:extLst>
          </p:cNvPr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Challenge 1: Closed Loop Feedback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11296440" y="633312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415440" y="1384920"/>
            <a:ext cx="11360520" cy="22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15264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SoC Level Evaluation</a:t>
            </a:r>
            <a:endParaRPr lang="en-US"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320" indent="-422999">
              <a:spcBef>
                <a:spcPts val="1332"/>
              </a:spcBef>
              <a:buSzPts val="2400"/>
              <a:buFont typeface="Overpass"/>
              <a:buChar char="○"/>
            </a:pPr>
            <a:r>
              <a:rPr lang="en-US" sz="24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Algorithms/accelerators often profiled in isolation</a:t>
            </a:r>
            <a:endParaRPr lang="en-US"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320" indent="-422999">
              <a:spcBef>
                <a:spcPts val="1332"/>
              </a:spcBef>
              <a:buSzPts val="2400"/>
              <a:buFont typeface="Overpass"/>
              <a:buChar char="○"/>
            </a:pPr>
            <a:r>
              <a:rPr lang="en-US" sz="24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Need to capture co-location/contention on real systems</a:t>
            </a:r>
            <a:endParaRPr lang="en-US"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236804" y="3027739"/>
            <a:ext cx="9718391" cy="358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901D30-5245-4882-3ACC-20AD613E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41" y="3027740"/>
            <a:ext cx="9717954" cy="35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6329C00-C2F5-9804-03C6-FCF41D16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7" y="3027740"/>
            <a:ext cx="9718392" cy="35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52E06E-92B1-5DD5-795E-9700B78C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31" y="3027739"/>
            <a:ext cx="9718828" cy="35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4;p8">
            <a:extLst>
              <a:ext uri="{FF2B5EF4-FFF2-40B4-BE49-F238E27FC236}">
                <a16:creationId xmlns:a16="http://schemas.microsoft.com/office/drawing/2014/main" id="{278A8D6C-89E5-83DD-358D-D567DC1BC7CF}"/>
              </a:ext>
            </a:extLst>
          </p:cNvPr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Challenge 2: Full-stack Evaluation</a:t>
            </a:r>
            <a:endParaRPr lang="en-US"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7f7dafd38_0_131"/>
          <p:cNvSpPr txBox="1"/>
          <p:nvPr/>
        </p:nvSpPr>
        <p:spPr>
          <a:xfrm>
            <a:off x="11296440" y="6333120"/>
            <a:ext cx="731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g247f7dafd38_0_131"/>
          <p:cNvSpPr txBox="1"/>
          <p:nvPr/>
        </p:nvSpPr>
        <p:spPr>
          <a:xfrm>
            <a:off x="140350" y="1384925"/>
            <a:ext cx="53196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Existing Hardware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247f7dafd38_0_131"/>
          <p:cNvPicPr preferRelativeResize="0"/>
          <p:nvPr/>
        </p:nvPicPr>
        <p:blipFill rotWithShape="1">
          <a:blip r:embed="rId3">
            <a:alphaModFix/>
          </a:blip>
          <a:srcRect r="60932"/>
          <a:stretch/>
        </p:blipFill>
        <p:spPr>
          <a:xfrm>
            <a:off x="1531675" y="2285375"/>
            <a:ext cx="4020649" cy="3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5;g251c255183a_0_282">
            <a:extLst>
              <a:ext uri="{FF2B5EF4-FFF2-40B4-BE49-F238E27FC236}">
                <a16:creationId xmlns:a16="http://schemas.microsoft.com/office/drawing/2014/main" id="{816A0A23-236C-C62C-7CCC-F69AAF24D6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1830"/>
          <a:stretch/>
        </p:blipFill>
        <p:spPr>
          <a:xfrm>
            <a:off x="1531678" y="2285375"/>
            <a:ext cx="3928274" cy="3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3;g251c255183a_0_290">
            <a:extLst>
              <a:ext uri="{FF2B5EF4-FFF2-40B4-BE49-F238E27FC236}">
                <a16:creationId xmlns:a16="http://schemas.microsoft.com/office/drawing/2014/main" id="{F3939A80-F809-CE96-5437-B2BA0E7D7F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4388"/>
          <a:stretch/>
        </p:blipFill>
        <p:spPr>
          <a:xfrm>
            <a:off x="7902872" y="2224704"/>
            <a:ext cx="2635912" cy="3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6;g247f7dafd38_0_131">
            <a:extLst>
              <a:ext uri="{FF2B5EF4-FFF2-40B4-BE49-F238E27FC236}">
                <a16:creationId xmlns:a16="http://schemas.microsoft.com/office/drawing/2014/main" id="{8E52AF27-1AA3-0155-E1B8-A4F5B746A7E8}"/>
              </a:ext>
            </a:extLst>
          </p:cNvPr>
          <p:cNvSpPr txBox="1"/>
          <p:nvPr/>
        </p:nvSpPr>
        <p:spPr>
          <a:xfrm>
            <a:off x="6561028" y="1384925"/>
            <a:ext cx="53196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Pre-Silicon Evaluation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54;p8">
            <a:extLst>
              <a:ext uri="{FF2B5EF4-FFF2-40B4-BE49-F238E27FC236}">
                <a16:creationId xmlns:a16="http://schemas.microsoft.com/office/drawing/2014/main" id="{31881E5B-A161-3638-97B2-123AE0899169}"/>
              </a:ext>
            </a:extLst>
          </p:cNvPr>
          <p:cNvSpPr txBox="1"/>
          <p:nvPr/>
        </p:nvSpPr>
        <p:spPr>
          <a:xfrm>
            <a:off x="509508" y="228600"/>
            <a:ext cx="1031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Challenge 3: Pre-Silicon Design Space Exploration</a:t>
            </a:r>
            <a:endParaRPr lang="en-US"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367</Words>
  <Application>Microsoft Macintosh PowerPoint</Application>
  <PresentationFormat>Widescreen</PresentationFormat>
  <Paragraphs>158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Overpass Medium</vt:lpstr>
      <vt:lpstr>Times New Roman</vt:lpstr>
      <vt:lpstr>CordiaUPC</vt:lpstr>
      <vt:lpstr>Calibri</vt:lpstr>
      <vt:lpstr>Helvetica Neue</vt:lpstr>
      <vt:lpstr>Overpass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Nishiyama</dc:creator>
  <cp:lastModifiedBy>Sophia Shao</cp:lastModifiedBy>
  <cp:revision>9</cp:revision>
  <dcterms:created xsi:type="dcterms:W3CDTF">2013-07-09T16:52:29Z</dcterms:created>
  <dcterms:modified xsi:type="dcterms:W3CDTF">2023-07-11T05:42:59Z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9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64</vt:i4>
  </property>
</Properties>
</file>